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58" r:id="rId4"/>
    <p:sldId id="261" r:id="rId5"/>
    <p:sldId id="290" r:id="rId6"/>
    <p:sldId id="260" r:id="rId7"/>
    <p:sldId id="264" r:id="rId8"/>
    <p:sldId id="280" r:id="rId9"/>
    <p:sldId id="263" r:id="rId10"/>
    <p:sldId id="296" r:id="rId11"/>
    <p:sldId id="300" r:id="rId12"/>
    <p:sldId id="270" r:id="rId13"/>
    <p:sldId id="292" r:id="rId14"/>
    <p:sldId id="275" r:id="rId15"/>
    <p:sldId id="297" r:id="rId16"/>
    <p:sldId id="284" r:id="rId17"/>
    <p:sldId id="299" r:id="rId18"/>
    <p:sldId id="298" r:id="rId19"/>
    <p:sldId id="266" r:id="rId20"/>
    <p:sldId id="269" r:id="rId21"/>
    <p:sldId id="293" r:id="rId22"/>
    <p:sldId id="267" r:id="rId23"/>
    <p:sldId id="289" r:id="rId24"/>
    <p:sldId id="279" r:id="rId25"/>
    <p:sldId id="276" r:id="rId26"/>
    <p:sldId id="278" r:id="rId27"/>
    <p:sldId id="288" r:id="rId28"/>
    <p:sldId id="294" r:id="rId29"/>
    <p:sldId id="272" r:id="rId30"/>
    <p:sldId id="273" r:id="rId31"/>
    <p:sldId id="283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9933FF"/>
    <a:srgbClr val="FFCCFF"/>
    <a:srgbClr val="FF9999"/>
    <a:srgbClr val="99CCFF"/>
    <a:srgbClr val="006699"/>
    <a:srgbClr val="336699"/>
    <a:srgbClr val="003366"/>
    <a:srgbClr val="257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326" autoAdjust="0"/>
  </p:normalViewPr>
  <p:slideViewPr>
    <p:cSldViewPr snapToGrid="0">
      <p:cViewPr varScale="1">
        <p:scale>
          <a:sx n="99" d="100"/>
          <a:sy n="99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fld id="{905FB5AD-449A-4F7D-BE7B-D5AADCD36C89}" type="datetimeFigureOut">
              <a:rPr lang="ko-KR" altLang="en-US" smtClean="0"/>
              <a:pPr/>
              <a:t>2024-04-05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fld id="{2BD9A94E-D9D2-4257-BAA4-966B9F42343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569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한컴 말랑말랑 Bold" panose="020F0803000000000000" pitchFamily="34" charset="-127"/>
        <a:ea typeface="한컴 말랑말랑 Bold" panose="020F0803000000000000" pitchFamily="34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한컴 말랑말랑 Bold" panose="020F0803000000000000" pitchFamily="34" charset="-127"/>
        <a:ea typeface="한컴 말랑말랑 Bold" panose="020F0803000000000000" pitchFamily="34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한컴 말랑말랑 Bold" panose="020F0803000000000000" pitchFamily="34" charset="-127"/>
        <a:ea typeface="한컴 말랑말랑 Bold" panose="020F0803000000000000" pitchFamily="34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한컴 말랑말랑 Bold" panose="020F0803000000000000" pitchFamily="34" charset="-127"/>
        <a:ea typeface="한컴 말랑말랑 Bold" panose="020F0803000000000000" pitchFamily="34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한컴 말랑말랑 Bold" panose="020F0803000000000000" pitchFamily="34" charset="-127"/>
        <a:ea typeface="한컴 말랑말랑 Bold" panose="020F0803000000000000" pitchFamily="34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https://font.hancom.com/pc/main/main.php</a:t>
            </a:r>
          </a:p>
          <a:p>
            <a:endParaRPr lang="en-US" altLang="ko-KR" dirty="0"/>
          </a:p>
          <a:p>
            <a:r>
              <a:rPr lang="ko-KR" altLang="en-US" dirty="0"/>
              <a:t>폰트 설치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731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도식화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001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복잡한 세상에는 어떤 행동을 하고 단순하게 성공</a:t>
            </a:r>
            <a:r>
              <a:rPr lang="en-US" altLang="ko-KR" dirty="0"/>
              <a:t>/</a:t>
            </a:r>
            <a:r>
              <a:rPr lang="ko-KR" altLang="en-US" dirty="0"/>
              <a:t>실패라는 결과가 나오고 바로 끝나버리는 경우는 많지 않다</a:t>
            </a:r>
            <a:r>
              <a:rPr lang="en-US" altLang="ko-KR" dirty="0"/>
              <a:t>. </a:t>
            </a:r>
            <a:r>
              <a:rPr lang="ko-KR" altLang="en-US" dirty="0"/>
              <a:t>대부분 행동을 하면 상황이 바뀌고</a:t>
            </a:r>
            <a:r>
              <a:rPr lang="en-US" altLang="ko-KR" dirty="0"/>
              <a:t>, </a:t>
            </a:r>
            <a:r>
              <a:rPr lang="ko-KR" altLang="en-US" dirty="0"/>
              <a:t>거기서 또 다른 적절한 행동을 취해야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69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복잡한 세상에는 어떤 행동을 하고 단순하게 성공</a:t>
            </a:r>
            <a:r>
              <a:rPr lang="en-US" altLang="ko-KR" dirty="0"/>
              <a:t>/</a:t>
            </a:r>
            <a:r>
              <a:rPr lang="ko-KR" altLang="en-US" dirty="0"/>
              <a:t>실패라는 결과가 나오고 바로 끝나버리는 경우는 많지 않다</a:t>
            </a:r>
            <a:r>
              <a:rPr lang="en-US" altLang="ko-KR" dirty="0"/>
              <a:t>. </a:t>
            </a:r>
            <a:r>
              <a:rPr lang="ko-KR" altLang="en-US" dirty="0"/>
              <a:t>대부분 행동을 하면 상황이 바뀌고</a:t>
            </a:r>
            <a:r>
              <a:rPr lang="en-US" altLang="ko-KR" dirty="0"/>
              <a:t>, </a:t>
            </a:r>
            <a:r>
              <a:rPr lang="ko-KR" altLang="en-US" dirty="0"/>
              <a:t>거기서 또 다른 적절한 행동을 취해야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394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200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도식화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051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도식화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5165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도식화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283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도식화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4208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641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59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차이점 예시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628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기준 </a:t>
            </a:r>
            <a:r>
              <a:rPr lang="en-US" altLang="ko-KR" dirty="0"/>
              <a:t>-&gt; </a:t>
            </a:r>
            <a:r>
              <a:rPr lang="ko-KR" altLang="en-US" dirty="0"/>
              <a:t>질문 형식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39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기준을 </a:t>
            </a:r>
            <a:r>
              <a:rPr lang="en-US" altLang="ko-KR" dirty="0"/>
              <a:t>feature</a:t>
            </a:r>
            <a:r>
              <a:rPr lang="ko-KR" altLang="en-US" dirty="0" err="1"/>
              <a:t>라고함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273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63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125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보상이 </a:t>
            </a:r>
            <a:r>
              <a:rPr lang="ko-KR" altLang="en-US" dirty="0" err="1"/>
              <a:t>어떤식으로</a:t>
            </a:r>
            <a:r>
              <a:rPr lang="ko-KR" altLang="en-US" dirty="0"/>
              <a:t> 주어지는지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851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도식화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9A94E-D9D2-4257-BAA4-966B9F42343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52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8F286C-D07E-427F-B194-C4DB1214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D308BB5-7569-4C79-8E7D-801B5083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009D405-9F92-4DB6-8257-3A0082BC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6B0011-0280-4A85-B43D-93F25AF5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D51277-30F2-431B-AC59-4AEA638E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02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B72F97-B0D7-4C2B-BB1F-5DCBB96A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2797457-7166-44B2-BFB7-D6D58C2BD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B76457-3188-41E6-899E-D0388F89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0AF8DE-79F1-431F-B2C6-FC54054B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0C68DE-02D7-4B0E-A934-06C4B61D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523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321D619-108B-4AF1-888B-11F2A89D7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194395F-597D-49EA-8C8A-B3587580D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00C991-421E-465A-ACEE-4AAF2406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B5C986-95E1-4EA2-8657-A02A5BBF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F81370-E09B-4A79-9BB6-56D00EE2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3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ACAB0A-CCE4-40DB-993A-36F2A33D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DCB746-85A9-47BD-A5B8-A590CE2B7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F4F61C-B16C-4667-AFC7-BE62FD92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F7AED13-1950-48FB-8F9C-AAE7729C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490689-EFBC-4E5C-AF89-3255832A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67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EFC0BE-BE9F-44E1-AD24-859FF92D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C54630-C8CF-40CC-AB0E-445483E41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CD9CFB-6AB5-4AD9-B5E0-31F093EA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60525C1-F5D1-488B-B823-FBBABADC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2A3172-5A9D-4DF0-8CD8-D261668B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42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900837-0BEB-49E0-92DE-05CEFAF5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EF3855-7428-424B-8FF8-D0C58196D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CCC528-29A0-41B1-9EBC-5E1C29550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8F36DCD-D460-40F6-98F5-25A3126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4E2CD1C-7A81-46A3-9E7F-00AE5B0C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B61040-9A43-4D94-9D2B-81013A9A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03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9F05C7-3F79-4650-AB25-68B5A67B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661ACA3-7A8A-473E-9E19-39A9B264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E4629E0-8734-435D-AB64-9D30FD791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B0E7ED2-2ACD-45EC-9BB2-0C8CB8295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8879A5F-038A-4BD4-A2DF-71C7FC7F8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F2C4E19-687B-4C92-AAB8-3956EE8D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67B2563-2FAF-4F96-8320-6CCF2252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AF12282-6BBF-4EEF-A84E-60D8EC6D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717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BF5E49-B751-4C93-8660-B7113A74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D98950-BC23-450A-A2E6-CFFE71B5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FBAD85B-A1C5-402E-80E4-BDAD145A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A8BD3AC-45C5-4A96-A371-C9BC54A0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30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637A7FA-C895-415F-99D5-58F84C1E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532340C-E186-4AFB-95A7-99DF2D65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0399D6-466B-442F-AEE6-1F54719F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47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276349-AE6C-4040-AF2F-4AE0B48A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7317E5-FF8E-47CC-9620-479090E01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AFB827A-BD30-42EB-834A-E5DC0D269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CB0C542-3C4D-42FD-BB15-3998ABBD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F1D4765-3FCD-4D7B-A9EB-A65B0D66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593783E-CBC6-45FC-8A1C-E273B2AA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1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B336C1-9D5E-4D04-9D3F-89A4FA3A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B5075D6-2C2D-4F71-BE24-1BDAD4A86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1FCA33D-2A2A-413A-A9B5-5562AC20F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B7BBD18-12B7-45B5-B9C6-BEF1ADA2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922F-DCC7-46BA-A9B4-6FC949409C31}" type="datetimeFigureOut">
              <a:rPr lang="ko-KR" altLang="en-US" smtClean="0"/>
              <a:t>2024-04-05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93FDAC9-63C9-4475-B6E3-E1CBFB57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C1859E-3773-4B68-BE9C-9CE2BDA5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815F-7ECD-40AA-8DFE-38C2CB874A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682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86B2436-A115-4D3D-93EC-1E4D9F8D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CAA174-E725-4558-9601-BFBC5FD05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E00031-005B-46C7-8E5B-767C2101A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fld id="{FECC922F-DCC7-46BA-A9B4-6FC949409C31}" type="datetimeFigureOut">
              <a:rPr lang="ko-KR" altLang="en-US" smtClean="0"/>
              <a:pPr/>
              <a:t>2024-04-05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5FA83F-469A-4FAB-B237-E0B798992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44E15E-1411-4178-8792-045FC1CC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defRPr>
            </a:lvl1pPr>
          </a:lstStyle>
          <a:p>
            <a:fld id="{C6D2815F-7ECD-40AA-8DFE-38C2CB874A7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294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한컴 말랑말랑 Bold" panose="020F0803000000000000" pitchFamily="34" charset="-127"/>
          <a:ea typeface="한컴 말랑말랑 Bold" panose="020F0803000000000000" pitchFamily="34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한컴 말랑말랑 Bold" panose="020F0803000000000000" pitchFamily="34" charset="-127"/>
          <a:ea typeface="한컴 말랑말랑 Bold" panose="020F0803000000000000" pitchFamily="34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한컴 말랑말랑 Bold" panose="020F0803000000000000" pitchFamily="34" charset="-127"/>
          <a:ea typeface="한컴 말랑말랑 Bold" panose="020F0803000000000000" pitchFamily="34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한컴 말랑말랑 Bold" panose="020F0803000000000000" pitchFamily="34" charset="-127"/>
          <a:ea typeface="한컴 말랑말랑 Bold" panose="020F0803000000000000" pitchFamily="34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한컴 말랑말랑 Bold" panose="020F0803000000000000" pitchFamily="34" charset="-127"/>
          <a:ea typeface="한컴 말랑말랑 Bold" panose="020F0803000000000000" pitchFamily="34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한컴 말랑말랑 Bold" panose="020F0803000000000000" pitchFamily="34" charset="-127"/>
          <a:ea typeface="한컴 말랑말랑 Bold" panose="020F0803000000000000" pitchFamily="34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ko/photo/687197" TargetMode="External"/><Relationship Id="rId13" Type="http://schemas.openxmlformats.org/officeDocument/2006/relationships/image" Target="../media/image7.jpg"/><Relationship Id="rId18" Type="http://schemas.openxmlformats.org/officeDocument/2006/relationships/hyperlink" Target="https://pixabay.com/ko/%EA%B0%9C-%EA%B0%95%EC%95%84%EC%A7%80-%EA%B3%A8%EB%93%A0-%EB%A6%AC%ED%8A%B8%EB%A6%AC%EB%B2%84-hundeportrait-%EC%A0%8A%EC%9D%80-1196646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hyperlink" Target="https://pixnio.com/ko/%EB%8F%99%EB%AC%BC/%EA%B3%A0%EC%96%91%EC%9D%B4/%EB%8F%99%EB%AC%BC-%EC%9D%B8%EB%AC%BC-%EC%82%AC%EC%A7%84-%EB%88%88-%EB%AA%A8%ED%94%BC-%EA%B7%80%EC%97%AC%EC%9A%B4-%EC%83%88%EB%81%BC-%EA%B3%A0%EC%96%91%EC%9D%B4-%EA%B3%A0%EC%96%91%EC%9D%B4" TargetMode="External"/><Relationship Id="rId1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xhere.com/ko/photo/12217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ko/photo/698672" TargetMode="External"/><Relationship Id="rId11" Type="http://schemas.openxmlformats.org/officeDocument/2006/relationships/image" Target="../media/image6.jpg"/><Relationship Id="rId5" Type="http://schemas.openxmlformats.org/officeDocument/2006/relationships/image" Target="../media/image10.jpeg"/><Relationship Id="rId15" Type="http://schemas.openxmlformats.org/officeDocument/2006/relationships/image" Target="../media/image14.jpeg"/><Relationship Id="rId10" Type="http://schemas.openxmlformats.org/officeDocument/2006/relationships/hyperlink" Target="https://pxhere.com/ko/photo/1626037" TargetMode="External"/><Relationship Id="rId4" Type="http://schemas.openxmlformats.org/officeDocument/2006/relationships/hyperlink" Target="https://pxhere.com/ko/photo/1064622" TargetMode="External"/><Relationship Id="rId9" Type="http://schemas.openxmlformats.org/officeDocument/2006/relationships/image" Target="../media/image5.jpg"/><Relationship Id="rId14" Type="http://schemas.openxmlformats.org/officeDocument/2006/relationships/hyperlink" Target="https://pixnio.com/ko/%EB%8F%99%EB%AC%BC/%EA%B3%A0%EC%96%91%EC%9D%B4/%EA%B3%A0%EC%96%91%EC%9D%B4-%EC%95%A0%EC%99%84-%EB%8F%99%EB%AC%BC-%EB%8F%99%EB%AC%BC-%EA%B3%A0%EC%96%91%EC%9D%B4-%EC%B4%88%EC%83%81%ED%99%94-%EA%B7%80%EC%97%AC%EC%9A%B4-%EA%B3%A0%EC%96%9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image/35987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image/35987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ega.wordpress.com/2018/04/06/pensamiento-matinal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mouse-white-mouse-field-animal-rat-312012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ternalreturn.gamepedia.com/Mousetrap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ww.pngall.com/cheese-png/download/164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ternalreturn.gamepedia.com/Mousetrap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mouse-white-mouse-field-animal-rat-312012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pngall.com/cheese-png/download/164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orean.sitehost.iu.edu/images/paduk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ko/illustrations/%EA%B7%B8%EB%9E%98%ED%94%84-%EC%84%B1%EC%9E%A5-%EC%A7%84%ED%96%89-%EB%8B%A4%EC%9D%B4%EC%96%B4%EA%B7%B8%EB%9E%A8-307854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league-of-legends-png/download/692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librewiki.net/wiki/%EA%B0%80%EB%A0%8C_(%EB%A6%AC%EA%B7%B8_%EC%98%A4%EB%B8%8C_%EB%A0%88%EC%A0%84%EB%93%9C)" TargetMode="Externa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ko/image/35987.html" TargetMode="Externa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ko/%ED%98%84%EA%B8%88-%EB%8F%88-%EB%8B%AC%EB%9F%AC-%EC%9C%A0%EB%A1%9C-%ED%86%B5%ED%99%94-%EA%B8%88%EC%9C%B5-%EB%8F%99%EC%A0%84-%ED%88%AC%EC%9E%90-%EC%82%AC%EC%97%85-%EC%9E%AC%EC%82%B0-3487046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ko/image/35987.html" TargetMode="Externa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wiki.net/wiki/%EC%95%8C%ED%8C%8C%EA%B3%A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image/35987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image/35987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ko/photo/1626037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5.jpg"/><Relationship Id="rId12" Type="http://schemas.openxmlformats.org/officeDocument/2006/relationships/hyperlink" Target="https://pixnio.com/ko/%EB%8F%99%EB%AC%BC/%EA%B3%A0%EC%96%91%EC%9D%B4/%EA%B3%A0%EC%96%91%EC%9D%B4-%EC%95%A0%EC%99%84-%EB%8F%99%EB%AC%BC-%EB%8F%99%EB%AC%BC-%EA%B3%A0%EC%96%91%EC%9D%B4-%EC%B4%88%EC%83%81%ED%99%94-%EA%B7%80%EC%97%AC%EC%9A%B4-%EA%B3%A0%EC%96%9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ko/photo/698672" TargetMode="External"/><Relationship Id="rId11" Type="http://schemas.openxmlformats.org/officeDocument/2006/relationships/image" Target="../media/image7.jpg"/><Relationship Id="rId5" Type="http://schemas.openxmlformats.org/officeDocument/2006/relationships/image" Target="../media/image4.jpeg"/><Relationship Id="rId10" Type="http://schemas.openxmlformats.org/officeDocument/2006/relationships/hyperlink" Target="https://pixnio.com/ko/%EB%8F%99%EB%AC%BC/%EA%B3%A0%EC%96%91%EC%9D%B4/%EB%8F%99%EB%AC%BC-%EC%9D%B8%EB%AC%BC-%EC%82%AC%EC%A7%84-%EB%88%88-%EB%AA%A8%ED%94%BC-%EA%B7%80%EC%97%AC%EC%9A%B4-%EC%83%88%EB%81%BC-%EA%B3%A0%EC%96%91%EC%9D%B4-%EA%B3%A0%EC%96%91%EC%9D%B4" TargetMode="External"/><Relationship Id="rId4" Type="http://schemas.openxmlformats.org/officeDocument/2006/relationships/hyperlink" Target="https://pxhere.com/ko/photo/1064622" TargetMode="External"/><Relationship Id="rId9" Type="http://schemas.openxmlformats.org/officeDocument/2006/relationships/image" Target="../media/image6.jpg"/><Relationship Id="rId14" Type="http://schemas.openxmlformats.org/officeDocument/2006/relationships/hyperlink" Target="https://pxhere.com/ko/photo/687197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ko/photo/687197" TargetMode="External"/><Relationship Id="rId13" Type="http://schemas.openxmlformats.org/officeDocument/2006/relationships/image" Target="../media/image7.jp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hyperlink" Target="https://pixnio.com/ko/%EB%8F%99%EB%AC%BC/%EA%B3%A0%EC%96%91%EC%9D%B4/%EB%8F%99%EB%AC%BC-%EC%9D%B8%EB%AC%BC-%EC%82%AC%EC%A7%84-%EB%88%88-%EB%AA%A8%ED%94%BC-%EA%B7%80%EC%97%AC%EC%9A%B4-%EC%83%88%EB%81%BC-%EA%B3%A0%EC%96%91%EC%9D%B4-%EA%B3%A0%EC%96%91%EC%9D%B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ko/photo/698672" TargetMode="External"/><Relationship Id="rId11" Type="http://schemas.openxmlformats.org/officeDocument/2006/relationships/image" Target="../media/image6.jpg"/><Relationship Id="rId5" Type="http://schemas.openxmlformats.org/officeDocument/2006/relationships/image" Target="../media/image10.jpeg"/><Relationship Id="rId10" Type="http://schemas.openxmlformats.org/officeDocument/2006/relationships/hyperlink" Target="https://pxhere.com/ko/photo/1626037" TargetMode="External"/><Relationship Id="rId4" Type="http://schemas.openxmlformats.org/officeDocument/2006/relationships/hyperlink" Target="https://pxhere.com/ko/photo/1064622" TargetMode="External"/><Relationship Id="rId9" Type="http://schemas.openxmlformats.org/officeDocument/2006/relationships/image" Target="../media/image5.jpg"/><Relationship Id="rId14" Type="http://schemas.openxmlformats.org/officeDocument/2006/relationships/hyperlink" Target="https://pixnio.com/ko/%EB%8F%99%EB%AC%BC/%EA%B3%A0%EC%96%91%EC%9D%B4/%EA%B3%A0%EC%96%91%EC%9D%B4-%EC%95%A0%EC%99%84-%EB%8F%99%EB%AC%BC-%EB%8F%99%EB%AC%BC-%EA%B3%A0%EC%96%91%EC%9D%B4-%EC%B4%88%EC%83%81%ED%99%94-%EA%B7%80%EC%97%AC%EC%9A%B4-%EA%B3%A0%EC%96%9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ko/%EA%B0%9C-%EA%B0%95%EC%95%84%EC%A7%80-%EA%B3%A8%EB%93%A0-%EB%A6%AC%ED%8A%B8%EB%A6%AC%EB%B2%84-hundeportrait-%EC%A0%8A%EC%9D%80-1196646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ko/photo/1221758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9F3FF064-F703-3909-4C30-018516C8FA2C}"/>
              </a:ext>
            </a:extLst>
          </p:cNvPr>
          <p:cNvSpPr/>
          <p:nvPr/>
        </p:nvSpPr>
        <p:spPr>
          <a:xfrm>
            <a:off x="1524000" y="714080"/>
            <a:ext cx="9144000" cy="2205295"/>
          </a:xfrm>
          <a:prstGeom prst="roundRect">
            <a:avLst>
              <a:gd name="adj" fmla="val 0"/>
            </a:avLst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  <a:cs typeface="Segoe UI Semibold" panose="020B0702040204020203" pitchFamily="34" charset="0"/>
              </a:rPr>
              <a:t>Supervised Learning </a:t>
            </a: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  <a:cs typeface="Segoe UI Semibold" panose="020B0702040204020203" pitchFamily="34" charset="0"/>
              </a:rPr>
              <a:t>vs</a:t>
            </a: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  <a:cs typeface="Segoe UI Semibold" panose="020B0702040204020203" pitchFamily="34" charset="0"/>
              </a:rPr>
              <a:t>Reinforcement Learning</a:t>
            </a:r>
            <a:endParaRPr lang="ko-KR" altLang="en-US" sz="28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  <a:cs typeface="Segoe UI Semibold" panose="020B0702040204020203" pitchFamily="34" charset="0"/>
            </a:endParaRPr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2599D9F0-5755-838D-E25B-0662F28E6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714920"/>
          </a:xfrm>
        </p:spPr>
        <p:txBody>
          <a:bodyPr>
            <a:normAutofit/>
          </a:bodyPr>
          <a:lstStyle/>
          <a:p>
            <a:r>
              <a:rPr lang="en-US" altLang="ko-KR" dirty="0" err="1">
                <a:latin typeface="Arial Rounded MT Bold" panose="020F0704030504030204" pitchFamily="34" charset="0"/>
              </a:rPr>
              <a:t>Hyelin</a:t>
            </a:r>
            <a:r>
              <a:rPr lang="en-US" altLang="ko-KR" dirty="0">
                <a:latin typeface="Arial Rounded MT Bold" panose="020F0704030504030204" pitchFamily="34" charset="0"/>
              </a:rPr>
              <a:t> Choi</a:t>
            </a:r>
          </a:p>
          <a:p>
            <a:endParaRPr lang="en-US" altLang="ko-KR" dirty="0">
              <a:latin typeface="Arial Rounded MT Bold" panose="020F0704030504030204" pitchFamily="34" charset="0"/>
            </a:endParaRPr>
          </a:p>
          <a:p>
            <a:r>
              <a:rPr lang="en-US" altLang="ko-KR" sz="1600" dirty="0">
                <a:latin typeface="Arial Rounded MT Bold" panose="020F0704030504030204" pitchFamily="34" charset="0"/>
              </a:rPr>
              <a:t>Department of Mathematics</a:t>
            </a:r>
          </a:p>
          <a:p>
            <a:r>
              <a:rPr lang="en-US" altLang="ko-KR" sz="1600" dirty="0">
                <a:latin typeface="Arial Rounded MT Bold" panose="020F0704030504030204" pitchFamily="34" charset="0"/>
              </a:rPr>
              <a:t>Sungkyunkwan University</a:t>
            </a:r>
          </a:p>
          <a:p>
            <a:endParaRPr lang="en-US" altLang="ko-KR" dirty="0">
              <a:latin typeface="Arial Rounded MT Bold" panose="020F0704030504030204" pitchFamily="34" charset="0"/>
            </a:endParaRPr>
          </a:p>
          <a:p>
            <a:r>
              <a:rPr lang="en-US" altLang="ko-KR" dirty="0">
                <a:latin typeface="Arial Rounded MT Bold" panose="020F0704030504030204" pitchFamily="34" charset="0"/>
              </a:rPr>
              <a:t>March 26, 2024</a:t>
            </a:r>
          </a:p>
        </p:txBody>
      </p:sp>
    </p:spTree>
    <p:extLst>
      <p:ext uri="{BB962C8B-B14F-4D97-AF65-F5344CB8AC3E}">
        <p14:creationId xmlns:p14="http://schemas.microsoft.com/office/powerpoint/2010/main" val="17197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54A38B05-C873-4BE3-8AE0-FC576325F968}"/>
              </a:ext>
            </a:extLst>
          </p:cNvPr>
          <p:cNvCxnSpPr>
            <a:cxnSpLocks/>
          </p:cNvCxnSpPr>
          <p:nvPr/>
        </p:nvCxnSpPr>
        <p:spPr>
          <a:xfrm>
            <a:off x="3445220" y="5667575"/>
            <a:ext cx="555171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D310DA6-0D65-496E-992B-3827CB5B8911}"/>
              </a:ext>
            </a:extLst>
          </p:cNvPr>
          <p:cNvCxnSpPr>
            <a:cxnSpLocks/>
          </p:cNvCxnSpPr>
          <p:nvPr/>
        </p:nvCxnSpPr>
        <p:spPr>
          <a:xfrm flipV="1">
            <a:off x="3452326" y="1436916"/>
            <a:ext cx="0" cy="42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B48140-6227-4952-81A7-D194BE6B2AA9}"/>
              </a:ext>
            </a:extLst>
          </p:cNvPr>
          <p:cNvSpPr txBox="1"/>
          <p:nvPr/>
        </p:nvSpPr>
        <p:spPr>
          <a:xfrm>
            <a:off x="5616541" y="5667576"/>
            <a:ext cx="130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ear shape</a:t>
            </a:r>
            <a:endParaRPr lang="ko-KR" altLang="en-US" b="1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CEAC2B-4C72-44AC-B58C-108B1689EC95}"/>
              </a:ext>
            </a:extLst>
          </p:cNvPr>
          <p:cNvSpPr txBox="1"/>
          <p:nvPr/>
        </p:nvSpPr>
        <p:spPr>
          <a:xfrm rot="16200000">
            <a:off x="2330773" y="3356303"/>
            <a:ext cx="158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size of nose</a:t>
            </a:r>
            <a:endParaRPr lang="ko-KR" altLang="en-US" b="1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6ECE5-ADE9-47E1-A1E8-9791E4F8E0B3}"/>
              </a:ext>
            </a:extLst>
          </p:cNvPr>
          <p:cNvSpPr txBox="1"/>
          <p:nvPr/>
        </p:nvSpPr>
        <p:spPr>
          <a:xfrm rot="16200000">
            <a:off x="2829596" y="15271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big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2CEFF-4076-4EE5-8D58-61B7C009CDCE}"/>
              </a:ext>
            </a:extLst>
          </p:cNvPr>
          <p:cNvSpPr txBox="1"/>
          <p:nvPr/>
        </p:nvSpPr>
        <p:spPr>
          <a:xfrm rot="16200000">
            <a:off x="2735785" y="497196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small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FD90F-C214-4581-B3CA-2E0432CC117C}"/>
              </a:ext>
            </a:extLst>
          </p:cNvPr>
          <p:cNvSpPr txBox="1"/>
          <p:nvPr/>
        </p:nvSpPr>
        <p:spPr>
          <a:xfrm>
            <a:off x="8130576" y="5671948"/>
            <a:ext cx="82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sharp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43C3D5-E715-47B4-A775-C9E568936D94}"/>
              </a:ext>
            </a:extLst>
          </p:cNvPr>
          <p:cNvSpPr txBox="1"/>
          <p:nvPr/>
        </p:nvSpPr>
        <p:spPr>
          <a:xfrm>
            <a:off x="3534081" y="5667576"/>
            <a:ext cx="83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round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454E6D6-7C60-488F-8C3C-7E96DAE8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10636" y="2599257"/>
            <a:ext cx="1252749" cy="829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B61E220-524B-45F5-ACB9-18357450B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67383" y="1606359"/>
            <a:ext cx="1252749" cy="835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E87C187-2133-419C-A166-B59917075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52934" y="1509538"/>
            <a:ext cx="1266741" cy="844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815E9D9-6F34-48E2-B941-82B9A4E19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95146" y="4124566"/>
            <a:ext cx="1246980" cy="83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DB97121-15F6-474C-B4EE-7F68310A1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745898" y="4687810"/>
            <a:ext cx="1269515" cy="84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389BE68-6C22-4732-ACE2-318B6C2E70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868175" y="3601615"/>
            <a:ext cx="1245204" cy="829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470C7D0B-C6C1-4CEB-8268-302DD94108D0}"/>
              </a:ext>
            </a:extLst>
          </p:cNvPr>
          <p:cNvCxnSpPr>
            <a:cxnSpLocks/>
          </p:cNvCxnSpPr>
          <p:nvPr/>
        </p:nvCxnSpPr>
        <p:spPr>
          <a:xfrm flipV="1">
            <a:off x="4411243" y="1548786"/>
            <a:ext cx="3845861" cy="408496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A0399BA-C304-4784-BF1D-87385B5FC050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38415EE-8477-4FD4-B047-5B0B459423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783766" y="2414320"/>
            <a:ext cx="1365077" cy="9664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49AD3C4-4F5D-47A7-B92C-7F0E5A8F87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690541" y="3622572"/>
            <a:ext cx="1338839" cy="966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8904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3EA3C5D4-DF18-48F7-9495-3E8AAC4A4813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4337E8A5-3B3E-D6E6-F001-9E7501F4B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3700343" y="3678679"/>
            <a:ext cx="2661211" cy="1548333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E70939E-8631-3F34-0179-3DA52604DB18}"/>
              </a:ext>
            </a:extLst>
          </p:cNvPr>
          <p:cNvGrpSpPr/>
          <p:nvPr/>
        </p:nvGrpSpPr>
        <p:grpSpPr>
          <a:xfrm>
            <a:off x="4455377" y="2913234"/>
            <a:ext cx="1041400" cy="1727200"/>
            <a:chOff x="3413688" y="823184"/>
            <a:chExt cx="1111885" cy="1772576"/>
          </a:xfrm>
          <a:solidFill>
            <a:srgbClr val="FF9933"/>
          </a:solidFill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7256C5C-E87F-B881-5A27-8FA7C39C9460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F41EBC39-6A52-F54D-E561-131F8C887E87}"/>
                </a:ext>
              </a:extLst>
            </p:cNvPr>
            <p:cNvSpPr/>
            <p:nvPr/>
          </p:nvSpPr>
          <p:spPr>
            <a:xfrm rot="2208028">
              <a:off x="3581638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E045DC8B-56FC-B5AC-1F11-E4AC08395EB0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38CE7640-E11D-BB5F-AAA4-835D880A4106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4D878835-0629-B3E5-1C98-418E1A72FD43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8DE3E5-754D-815E-8380-5FB32EDDDE61}"/>
              </a:ext>
            </a:extLst>
          </p:cNvPr>
          <p:cNvSpPr txBox="1"/>
          <p:nvPr/>
        </p:nvSpPr>
        <p:spPr>
          <a:xfrm>
            <a:off x="4426124" y="2881596"/>
            <a:ext cx="54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이씨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D783363-ECED-0B9D-FB66-96E20AC1BBA4}"/>
              </a:ext>
            </a:extLst>
          </p:cNvPr>
          <p:cNvSpPr/>
          <p:nvPr/>
        </p:nvSpPr>
        <p:spPr>
          <a:xfrm>
            <a:off x="6683204" y="2933916"/>
            <a:ext cx="1258327" cy="744763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지도자 </a:t>
            </a:r>
            <a:r>
              <a:rPr lang="en-US" altLang="ko-KR" sz="200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X</a:t>
            </a:r>
            <a:endParaRPr lang="en-US" altLang="ko-KR" sz="2000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434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877D89-685C-447E-B5AE-D40FA48DE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ko-KR" altLang="en-US" dirty="0"/>
              <a:t>시행착오를 통해 발전해 나가는 학습 과정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marL="0" indent="0" algn="ctr">
              <a:buNone/>
            </a:pPr>
            <a:r>
              <a:rPr lang="ko-KR" altLang="en-US" dirty="0"/>
              <a:t>순차적 의사결정 문제에서 누적 보상을 최대화하기 위해 </a:t>
            </a:r>
            <a:endParaRPr lang="en-US" altLang="ko-KR" dirty="0"/>
          </a:p>
          <a:p>
            <a:pPr marL="0" indent="0" algn="ctr">
              <a:buNone/>
            </a:pPr>
            <a:r>
              <a:rPr lang="ko-KR" altLang="en-US" dirty="0"/>
              <a:t>시행착오를 통해 행동을 교정하는 학습 과정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EA3C5D4-DF18-48F7-9495-3E8AAC4A4813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969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877D89-685C-447E-B5AE-D40FA48DE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ko-KR" altLang="en-US" dirty="0"/>
              <a:t>시행착오를 통해 발전해 나가는 학습 과정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marL="0" indent="0" algn="ctr">
              <a:buNone/>
            </a:pPr>
            <a:r>
              <a:rPr lang="ko-KR" altLang="en-US" dirty="0"/>
              <a:t>순차적 의사결정 문제에서 누적 </a:t>
            </a:r>
            <a:r>
              <a:rPr lang="ko-KR" altLang="en-US" dirty="0">
                <a:highlight>
                  <a:srgbClr val="FFFF00"/>
                </a:highlight>
              </a:rPr>
              <a:t>보상</a:t>
            </a:r>
            <a:r>
              <a:rPr lang="ko-KR" altLang="en-US" dirty="0"/>
              <a:t>을 최대화하기 위해 </a:t>
            </a:r>
            <a:endParaRPr lang="en-US" altLang="ko-KR" dirty="0"/>
          </a:p>
          <a:p>
            <a:pPr marL="0" indent="0" algn="ctr">
              <a:buNone/>
            </a:pPr>
            <a:r>
              <a:rPr lang="ko-KR" altLang="en-US" dirty="0"/>
              <a:t>시행착오를 통해 행동을 교정하는 학습 과정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EA3C5D4-DF18-48F7-9495-3E8AAC4A4813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6426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말풍선: 모서리가 둥근 사각형 30">
            <a:extLst>
              <a:ext uri="{FF2B5EF4-FFF2-40B4-BE49-F238E27FC236}">
                <a16:creationId xmlns:a16="http://schemas.microsoft.com/office/drawing/2014/main" id="{6C51B67D-E016-400E-89E5-F56511F6B286}"/>
              </a:ext>
            </a:extLst>
          </p:cNvPr>
          <p:cNvSpPr/>
          <p:nvPr/>
        </p:nvSpPr>
        <p:spPr>
          <a:xfrm>
            <a:off x="5116633" y="1710784"/>
            <a:ext cx="3434807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방금 내가 한 행동은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보상을 얻기에 좋은 행동이구나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!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세게 밟는 것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= </a:t>
            </a: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보상이 높은 행동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2BD7143-3BCD-48AB-BF4D-709EEA5371FE}"/>
              </a:ext>
            </a:extLst>
          </p:cNvPr>
          <p:cNvSpPr/>
          <p:nvPr/>
        </p:nvSpPr>
        <p:spPr>
          <a:xfrm>
            <a:off x="0" y="5561046"/>
            <a:ext cx="12192000" cy="2130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5FD8303-7739-4248-9109-ADF44C8ACC11}"/>
              </a:ext>
            </a:extLst>
          </p:cNvPr>
          <p:cNvCxnSpPr>
            <a:cxnSpLocks/>
          </p:cNvCxnSpPr>
          <p:nvPr/>
        </p:nvCxnSpPr>
        <p:spPr>
          <a:xfrm>
            <a:off x="3797560" y="5365103"/>
            <a:ext cx="0" cy="643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426E4E8-15B5-492E-93B8-A453ABB1AA27}"/>
              </a:ext>
            </a:extLst>
          </p:cNvPr>
          <p:cNvCxnSpPr>
            <a:cxnSpLocks/>
          </p:cNvCxnSpPr>
          <p:nvPr/>
        </p:nvCxnSpPr>
        <p:spPr>
          <a:xfrm>
            <a:off x="7512845" y="5365103"/>
            <a:ext cx="0" cy="643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5C0298-5BE6-428D-9F4D-17F965FABEB7}"/>
              </a:ext>
            </a:extLst>
          </p:cNvPr>
          <p:cNvSpPr txBox="1"/>
          <p:nvPr/>
        </p:nvSpPr>
        <p:spPr>
          <a:xfrm>
            <a:off x="3564294" y="613334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A6CBA-72A7-4508-849B-B9D39BC189E3}"/>
              </a:ext>
            </a:extLst>
          </p:cNvPr>
          <p:cNvSpPr txBox="1"/>
          <p:nvPr/>
        </p:nvSpPr>
        <p:spPr>
          <a:xfrm>
            <a:off x="7255402" y="6133345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3" name="말풍선: 모서리가 둥근 사각형 22">
            <a:extLst>
              <a:ext uri="{FF2B5EF4-FFF2-40B4-BE49-F238E27FC236}">
                <a16:creationId xmlns:a16="http://schemas.microsoft.com/office/drawing/2014/main" id="{93FCB47F-BD9D-4CFF-A0FB-676D789B61C1}"/>
              </a:ext>
            </a:extLst>
          </p:cNvPr>
          <p:cNvSpPr/>
          <p:nvPr/>
        </p:nvSpPr>
        <p:spPr>
          <a:xfrm>
            <a:off x="6912173" y="1710784"/>
            <a:ext cx="2920482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두 손을 떼고 타볼까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?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4" name="말풍선: 모서리가 둥근 사각형 23">
            <a:extLst>
              <a:ext uri="{FF2B5EF4-FFF2-40B4-BE49-F238E27FC236}">
                <a16:creationId xmlns:a16="http://schemas.microsoft.com/office/drawing/2014/main" id="{DA465BF4-D2F7-4D54-B184-E898338EB74B}"/>
              </a:ext>
            </a:extLst>
          </p:cNvPr>
          <p:cNvSpPr/>
          <p:nvPr/>
        </p:nvSpPr>
        <p:spPr>
          <a:xfrm>
            <a:off x="503853" y="1710784"/>
            <a:ext cx="2920482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세게 밟아볼까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?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8F45E44A-473C-4F63-AEAF-4219AF9FC101}"/>
              </a:ext>
            </a:extLst>
          </p:cNvPr>
          <p:cNvCxnSpPr>
            <a:cxnSpLocks/>
          </p:cNvCxnSpPr>
          <p:nvPr/>
        </p:nvCxnSpPr>
        <p:spPr>
          <a:xfrm>
            <a:off x="11214985" y="5365103"/>
            <a:ext cx="0" cy="643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8EB238-2463-4222-A1D3-6126D5B1D667}"/>
              </a:ext>
            </a:extLst>
          </p:cNvPr>
          <p:cNvSpPr txBox="1"/>
          <p:nvPr/>
        </p:nvSpPr>
        <p:spPr>
          <a:xfrm>
            <a:off x="10957542" y="613334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3m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9CE598-0FC9-412C-8CEF-A4C987594940}"/>
              </a:ext>
            </a:extLst>
          </p:cNvPr>
          <p:cNvSpPr txBox="1"/>
          <p:nvPr/>
        </p:nvSpPr>
        <p:spPr>
          <a:xfrm>
            <a:off x="392326" y="1225946"/>
            <a:ext cx="651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&lt;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예시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&gt;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1m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당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점이 보상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-&gt; 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넘어지지않고 최대한 나아가는 것이 목적</a:t>
            </a:r>
          </a:p>
        </p:txBody>
      </p:sp>
      <p:sp>
        <p:nvSpPr>
          <p:cNvPr id="34" name="말풍선: 모서리가 둥근 사각형 33">
            <a:extLst>
              <a:ext uri="{FF2B5EF4-FFF2-40B4-BE49-F238E27FC236}">
                <a16:creationId xmlns:a16="http://schemas.microsoft.com/office/drawing/2014/main" id="{A0456E9F-5AC0-4579-8AC2-EC9AB443ACD6}"/>
              </a:ext>
            </a:extLst>
          </p:cNvPr>
          <p:cNvSpPr/>
          <p:nvPr/>
        </p:nvSpPr>
        <p:spPr>
          <a:xfrm>
            <a:off x="7655390" y="1710784"/>
            <a:ext cx="3459649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방금 내가 한 행동은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보상을 얻기에 안 좋은 행동이구나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두 손을 떼고 타는 것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= </a:t>
            </a: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보상이 낮은 행동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9A21F45-F9A7-43B2-84E4-62CF4AC24974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 (</a:t>
            </a:r>
            <a:r>
              <a:rPr lang="ko-KR" altLang="en-US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이씨</a:t>
            </a:r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)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8B502E0A-CEDE-47C0-B96E-9AFA65A3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95421" y="4510135"/>
            <a:ext cx="1788425" cy="1040533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9CC95D91-F4D1-4CFE-B2AC-910E425BC502}"/>
              </a:ext>
            </a:extLst>
          </p:cNvPr>
          <p:cNvGrpSpPr/>
          <p:nvPr/>
        </p:nvGrpSpPr>
        <p:grpSpPr>
          <a:xfrm>
            <a:off x="555727" y="3989169"/>
            <a:ext cx="699857" cy="1160738"/>
            <a:chOff x="3413688" y="823184"/>
            <a:chExt cx="1111885" cy="1772576"/>
          </a:xfrm>
          <a:solidFill>
            <a:srgbClr val="FF9933"/>
          </a:solidFill>
        </p:grpSpPr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134446D4-09E5-4034-ABB4-93F491A6A78F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014E5AA6-ED33-4A45-A54B-6B6E0FEA773B}"/>
                </a:ext>
              </a:extLst>
            </p:cNvPr>
            <p:cNvSpPr/>
            <p:nvPr/>
          </p:nvSpPr>
          <p:spPr>
            <a:xfrm rot="2208028">
              <a:off x="3581638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AADEB959-D27A-4466-8F31-B572F36D1B2A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94A9F19C-A0B2-44FE-B195-1B98CB4C2106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A69A04F2-A40A-4BBC-A877-F6A001145533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4" name="타원 3">
            <a:extLst>
              <a:ext uri="{FF2B5EF4-FFF2-40B4-BE49-F238E27FC236}">
                <a16:creationId xmlns:a16="http://schemas.microsoft.com/office/drawing/2014/main" id="{3F4D371D-A3FC-4A63-AB4A-5976AF2B266F}"/>
              </a:ext>
            </a:extLst>
          </p:cNvPr>
          <p:cNvSpPr/>
          <p:nvPr/>
        </p:nvSpPr>
        <p:spPr>
          <a:xfrm>
            <a:off x="6921408" y="3221513"/>
            <a:ext cx="667987" cy="667987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</a:t>
            </a:r>
            <a:r>
              <a:rPr lang="ko-KR" altLang="en-US" sz="1400" b="1" dirty="0">
                <a:solidFill>
                  <a:srgbClr val="FF000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점</a:t>
            </a:r>
          </a:p>
        </p:txBody>
      </p:sp>
    </p:spTree>
    <p:extLst>
      <p:ext uri="{BB962C8B-B14F-4D97-AF65-F5344CB8AC3E}">
        <p14:creationId xmlns:p14="http://schemas.microsoft.com/office/powerpoint/2010/main" val="142281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50052 0.0002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50156 -3.33333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52 0.00024 L 0.55911 0.00024 C 0.58555 0.00024 0.6181 0.02593 0.6181 0.04699 L 0.6181 0.09422 " pathEditMode="relative" rAng="0" ptsTypes="AAAA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24" grpId="0" animBg="1"/>
      <p:bldP spid="34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BC71EACB-9244-772A-EA89-07A6CB823952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 (</a:t>
            </a:r>
            <a:r>
              <a:rPr lang="ko-KR" altLang="en-US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이씨</a:t>
            </a:r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)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9E77150-C5FD-C7B7-D6F2-BD79AA8D2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99546" y="3429000"/>
            <a:ext cx="3328534" cy="2499042"/>
          </a:xfr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657631D6-74C7-D48E-BD5E-66E3870DDAB9}"/>
              </a:ext>
            </a:extLst>
          </p:cNvPr>
          <p:cNvSpPr/>
          <p:nvPr/>
        </p:nvSpPr>
        <p:spPr>
          <a:xfrm>
            <a:off x="5529013" y="5318760"/>
            <a:ext cx="42672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생각 풍선: 구름 모양 8">
            <a:extLst>
              <a:ext uri="{FF2B5EF4-FFF2-40B4-BE49-F238E27FC236}">
                <a16:creationId xmlns:a16="http://schemas.microsoft.com/office/drawing/2014/main" id="{B4AFF8B5-AE9E-206E-5EAC-8B37CA872287}"/>
              </a:ext>
            </a:extLst>
          </p:cNvPr>
          <p:cNvSpPr/>
          <p:nvPr/>
        </p:nvSpPr>
        <p:spPr>
          <a:xfrm>
            <a:off x="5730241" y="1300480"/>
            <a:ext cx="4551680" cy="2407920"/>
          </a:xfrm>
          <a:prstGeom prst="cloudCallout">
            <a:avLst>
              <a:gd name="adj1" fmla="val -45419"/>
              <a:gd name="adj2" fmla="val 57328"/>
            </a:avLst>
          </a:prstGeom>
          <a:solidFill>
            <a:schemeClr val="bg1"/>
          </a:solidFill>
          <a:ln w="38100">
            <a:solidFill>
              <a:srgbClr val="CC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보상을 높이기 위해서</a:t>
            </a:r>
            <a:endParaRPr lang="en-US" altLang="ko-KR" sz="2200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항상 세게 밟으면</a:t>
            </a:r>
            <a:endParaRPr lang="en-US" altLang="ko-KR" sz="2200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되지 않을까</a:t>
            </a:r>
            <a:r>
              <a:rPr lang="en-US" altLang="ko-KR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?</a:t>
            </a:r>
            <a:endParaRPr lang="ko-KR" altLang="en-US" sz="2200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10" name="곱하기 기호 9">
            <a:extLst>
              <a:ext uri="{FF2B5EF4-FFF2-40B4-BE49-F238E27FC236}">
                <a16:creationId xmlns:a16="http://schemas.microsoft.com/office/drawing/2014/main" id="{C32A6ED1-D0F9-0B6E-3CDE-751A698F3D64}"/>
              </a:ext>
            </a:extLst>
          </p:cNvPr>
          <p:cNvSpPr/>
          <p:nvPr/>
        </p:nvSpPr>
        <p:spPr>
          <a:xfrm>
            <a:off x="5730241" y="797480"/>
            <a:ext cx="4368014" cy="3556159"/>
          </a:xfrm>
          <a:prstGeom prst="mathMultiply">
            <a:avLst>
              <a:gd name="adj1" fmla="val 8915"/>
            </a:avLst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69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877D89-685C-447E-B5AE-D40FA48DE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ko-KR" altLang="en-US" dirty="0"/>
              <a:t>시행착오를 통해 발전해 나가는 학습 과정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marL="0" indent="0" algn="ctr">
              <a:buNone/>
            </a:pPr>
            <a:r>
              <a:rPr lang="ko-KR" altLang="en-US" b="1" dirty="0">
                <a:highlight>
                  <a:srgbClr val="FFFF00"/>
                </a:highlight>
              </a:rPr>
              <a:t>순차적 의사결정 문제</a:t>
            </a:r>
            <a:r>
              <a:rPr lang="ko-KR" altLang="en-US" b="1" dirty="0"/>
              <a:t>에서 누적 보상을 최대화하기 위해 </a:t>
            </a:r>
            <a:endParaRPr lang="en-US" altLang="ko-KR" b="1" dirty="0"/>
          </a:p>
          <a:p>
            <a:pPr marL="0" indent="0" algn="ctr">
              <a:buNone/>
            </a:pPr>
            <a:r>
              <a:rPr lang="ko-KR" altLang="en-US" b="1" dirty="0"/>
              <a:t>시행착오를 통해 행동을 교정하는 학습 과정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4ABB930-DA11-49FB-A6E6-F38DB9F19D9D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0966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C51CDE-60EF-459F-863F-1CCD019C7C8D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7FB8444-938E-467A-BDCA-FBC01A31D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17830" y="4330405"/>
            <a:ext cx="1768161" cy="1768161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D55AA77D-17FB-4B77-B566-A852CE20CF92}"/>
              </a:ext>
            </a:extLst>
          </p:cNvPr>
          <p:cNvGrpSpPr/>
          <p:nvPr/>
        </p:nvGrpSpPr>
        <p:grpSpPr>
          <a:xfrm>
            <a:off x="1269667" y="4540394"/>
            <a:ext cx="1881120" cy="1180311"/>
            <a:chOff x="760525" y="2276669"/>
            <a:chExt cx="1881120" cy="1180311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B9FC013B-3D9B-4DB7-920E-6FEC9EFA8C0C}"/>
                </a:ext>
              </a:extLst>
            </p:cNvPr>
            <p:cNvSpPr/>
            <p:nvPr/>
          </p:nvSpPr>
          <p:spPr>
            <a:xfrm>
              <a:off x="1437498" y="2276669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5" name="직선 화살표 연결선 14">
              <a:extLst>
                <a:ext uri="{FF2B5EF4-FFF2-40B4-BE49-F238E27FC236}">
                  <a16:creationId xmlns:a16="http://schemas.microsoft.com/office/drawing/2014/main" id="{8A67F826-276E-4B97-8B41-D669C9E5C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8472" y="2383968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AD66B5F-93D0-4745-8432-F692469C25E1}"/>
                </a:ext>
              </a:extLst>
            </p:cNvPr>
            <p:cNvSpPr/>
            <p:nvPr/>
          </p:nvSpPr>
          <p:spPr>
            <a:xfrm>
              <a:off x="1437498" y="2929806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746D3E00-23EA-407D-9FB0-BC3FA21CCE48}"/>
                </a:ext>
              </a:extLst>
            </p:cNvPr>
            <p:cNvSpPr/>
            <p:nvPr/>
          </p:nvSpPr>
          <p:spPr>
            <a:xfrm>
              <a:off x="760525" y="2929806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C487B5E9-FC0A-4ED1-8700-66D570137D67}"/>
                </a:ext>
              </a:extLst>
            </p:cNvPr>
            <p:cNvSpPr/>
            <p:nvPr/>
          </p:nvSpPr>
          <p:spPr>
            <a:xfrm>
              <a:off x="2114471" y="2929806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DA71ED60-CEB9-4B12-90A4-60FD6A0002E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708472" y="3039434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6593176E-51B1-4844-8C95-5EF00C61B6F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025082" y="3039434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0FB8DA62-229C-44C3-8FEE-29C4BAECE51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378058" y="3039434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그림 49">
            <a:extLst>
              <a:ext uri="{FF2B5EF4-FFF2-40B4-BE49-F238E27FC236}">
                <a16:creationId xmlns:a16="http://schemas.microsoft.com/office/drawing/2014/main" id="{B5F099E7-61C5-4747-AD67-F31D272EF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89860" y="4540394"/>
            <a:ext cx="2186703" cy="1212937"/>
          </a:xfrm>
          <a:prstGeom prst="rect">
            <a:avLst/>
          </a:prstGeom>
        </p:spPr>
      </p:pic>
      <p:graphicFrame>
        <p:nvGraphicFramePr>
          <p:cNvPr id="52" name="표 51">
            <a:extLst>
              <a:ext uri="{FF2B5EF4-FFF2-40B4-BE49-F238E27FC236}">
                <a16:creationId xmlns:a16="http://schemas.microsoft.com/office/drawing/2014/main" id="{184016E5-D2C8-4CA9-ADF7-42B92B343295}"/>
              </a:ext>
            </a:extLst>
          </p:cNvPr>
          <p:cNvGraphicFramePr>
            <a:graphicFrameLocks noGrp="1"/>
          </p:cNvGraphicFramePr>
          <p:nvPr/>
        </p:nvGraphicFramePr>
        <p:xfrm>
          <a:off x="3900155" y="1490242"/>
          <a:ext cx="4380276" cy="4380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0092">
                  <a:extLst>
                    <a:ext uri="{9D8B030D-6E8A-4147-A177-3AD203B41FA5}">
                      <a16:colId xmlns:a16="http://schemas.microsoft.com/office/drawing/2014/main" val="2021909674"/>
                    </a:ext>
                  </a:extLst>
                </a:gridCol>
                <a:gridCol w="1460092">
                  <a:extLst>
                    <a:ext uri="{9D8B030D-6E8A-4147-A177-3AD203B41FA5}">
                      <a16:colId xmlns:a16="http://schemas.microsoft.com/office/drawing/2014/main" val="2487637863"/>
                    </a:ext>
                  </a:extLst>
                </a:gridCol>
                <a:gridCol w="1460092">
                  <a:extLst>
                    <a:ext uri="{9D8B030D-6E8A-4147-A177-3AD203B41FA5}">
                      <a16:colId xmlns:a16="http://schemas.microsoft.com/office/drawing/2014/main" val="1303759710"/>
                    </a:ext>
                  </a:extLst>
                </a:gridCol>
              </a:tblGrid>
              <a:tr h="1460092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extLst>
                  <a:ext uri="{0D108BD9-81ED-4DB2-BD59-A6C34878D82A}">
                    <a16:rowId xmlns:a16="http://schemas.microsoft.com/office/drawing/2014/main" val="1387279907"/>
                  </a:ext>
                </a:extLst>
              </a:tr>
              <a:tr h="1460092"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extLst>
                  <a:ext uri="{0D108BD9-81ED-4DB2-BD59-A6C34878D82A}">
                    <a16:rowId xmlns:a16="http://schemas.microsoft.com/office/drawing/2014/main" val="1359458442"/>
                  </a:ext>
                </a:extLst>
              </a:tr>
              <a:tr h="1460092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extLst>
                  <a:ext uri="{0D108BD9-81ED-4DB2-BD59-A6C34878D82A}">
                    <a16:rowId xmlns:a16="http://schemas.microsoft.com/office/drawing/2014/main" val="2739963302"/>
                  </a:ext>
                </a:extLst>
              </a:tr>
            </a:tbl>
          </a:graphicData>
        </a:graphic>
      </p:graphicFrame>
      <p:pic>
        <p:nvPicPr>
          <p:cNvPr id="53" name="그림 52">
            <a:extLst>
              <a:ext uri="{FF2B5EF4-FFF2-40B4-BE49-F238E27FC236}">
                <a16:creationId xmlns:a16="http://schemas.microsoft.com/office/drawing/2014/main" id="{4ADE9B92-214E-4E46-8126-E6BDF7F3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390" y="1438417"/>
            <a:ext cx="1768161" cy="17681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FB46AC-F438-41FA-91B8-39B2ECF9C1E2}"/>
              </a:ext>
            </a:extLst>
          </p:cNvPr>
          <p:cNvSpPr txBox="1"/>
          <p:nvPr/>
        </p:nvSpPr>
        <p:spPr>
          <a:xfrm>
            <a:off x="996287" y="1959289"/>
            <a:ext cx="2786748" cy="21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조건</a:t>
            </a:r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네 번 움직일 수 있다</a:t>
            </a:r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벽을 뚫을 수 없다</a:t>
            </a:r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치즈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+1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쥐덫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Game Over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31AD5F-F05D-4254-BB82-D276E4D4E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41712" y="4581331"/>
            <a:ext cx="1154351" cy="109843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9D8A281-852A-4542-9CC7-BCB0CFF8B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96941" y="1571923"/>
            <a:ext cx="2186703" cy="1212937"/>
          </a:xfrm>
          <a:prstGeom prst="rect">
            <a:avLst/>
          </a:prstGeom>
        </p:spPr>
      </p:pic>
      <p:sp>
        <p:nvSpPr>
          <p:cNvPr id="19" name="생각 풍선: 구름 모양 18">
            <a:extLst>
              <a:ext uri="{FF2B5EF4-FFF2-40B4-BE49-F238E27FC236}">
                <a16:creationId xmlns:a16="http://schemas.microsoft.com/office/drawing/2014/main" id="{4BDAF455-69A9-431B-8B3E-937F0C3E87A2}"/>
              </a:ext>
            </a:extLst>
          </p:cNvPr>
          <p:cNvSpPr/>
          <p:nvPr/>
        </p:nvSpPr>
        <p:spPr>
          <a:xfrm>
            <a:off x="8179788" y="2484688"/>
            <a:ext cx="3976531" cy="2218158"/>
          </a:xfrm>
          <a:prstGeom prst="cloudCallout">
            <a:avLst>
              <a:gd name="adj1" fmla="val -86858"/>
              <a:gd name="adj2" fmla="val 38005"/>
            </a:avLst>
          </a:prstGeom>
          <a:solidFill>
            <a:schemeClr val="bg1"/>
          </a:solidFill>
          <a:ln w="38100">
            <a:solidFill>
              <a:srgbClr val="CC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오른쪽으로 가는 행동</a:t>
            </a:r>
            <a:endParaRPr lang="en-US" altLang="ko-KR" sz="2200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= </a:t>
            </a:r>
            <a:r>
              <a:rPr lang="ko-KR" altLang="en-US" sz="220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보상이 높은 행동</a:t>
            </a:r>
          </a:p>
        </p:txBody>
      </p:sp>
    </p:spTree>
    <p:extLst>
      <p:ext uri="{BB962C8B-B14F-4D97-AF65-F5344CB8AC3E}">
        <p14:creationId xmlns:p14="http://schemas.microsoft.com/office/powerpoint/2010/main" val="8341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2122 0.00162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2 0.00162 L 0.24192 0.00926 " pathEditMode="relative" rAng="0" ptsTypes="AA">
                                      <p:cBhvr>
                                        <p:cTn id="1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C51CDE-60EF-459F-863F-1CCD019C7C8D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7FB8444-938E-467A-BDCA-FBC01A31D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17830" y="4330405"/>
            <a:ext cx="1768161" cy="1768161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D55AA77D-17FB-4B77-B566-A852CE20CF92}"/>
              </a:ext>
            </a:extLst>
          </p:cNvPr>
          <p:cNvGrpSpPr/>
          <p:nvPr/>
        </p:nvGrpSpPr>
        <p:grpSpPr>
          <a:xfrm>
            <a:off x="1269667" y="4540394"/>
            <a:ext cx="1881120" cy="1180311"/>
            <a:chOff x="760525" y="2276669"/>
            <a:chExt cx="1881120" cy="1180311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B9FC013B-3D9B-4DB7-920E-6FEC9EFA8C0C}"/>
                </a:ext>
              </a:extLst>
            </p:cNvPr>
            <p:cNvSpPr/>
            <p:nvPr/>
          </p:nvSpPr>
          <p:spPr>
            <a:xfrm>
              <a:off x="1437498" y="2276669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5" name="직선 화살표 연결선 14">
              <a:extLst>
                <a:ext uri="{FF2B5EF4-FFF2-40B4-BE49-F238E27FC236}">
                  <a16:creationId xmlns:a16="http://schemas.microsoft.com/office/drawing/2014/main" id="{8A67F826-276E-4B97-8B41-D669C9E5C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8472" y="2383968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AD66B5F-93D0-4745-8432-F692469C25E1}"/>
                </a:ext>
              </a:extLst>
            </p:cNvPr>
            <p:cNvSpPr/>
            <p:nvPr/>
          </p:nvSpPr>
          <p:spPr>
            <a:xfrm>
              <a:off x="1437498" y="2929806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746D3E00-23EA-407D-9FB0-BC3FA21CCE48}"/>
                </a:ext>
              </a:extLst>
            </p:cNvPr>
            <p:cNvSpPr/>
            <p:nvPr/>
          </p:nvSpPr>
          <p:spPr>
            <a:xfrm>
              <a:off x="760525" y="2929806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C487B5E9-FC0A-4ED1-8700-66D570137D67}"/>
                </a:ext>
              </a:extLst>
            </p:cNvPr>
            <p:cNvSpPr/>
            <p:nvPr/>
          </p:nvSpPr>
          <p:spPr>
            <a:xfrm>
              <a:off x="2114471" y="2929806"/>
              <a:ext cx="527174" cy="52717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DA71ED60-CEB9-4B12-90A4-60FD6A0002E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708472" y="3039434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6593176E-51B1-4844-8C95-5EF00C61B6F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025082" y="3039434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0FB8DA62-229C-44C3-8FEE-29C4BAECE51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378058" y="3039434"/>
              <a:ext cx="0" cy="31257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2" name="표 51">
            <a:extLst>
              <a:ext uri="{FF2B5EF4-FFF2-40B4-BE49-F238E27FC236}">
                <a16:creationId xmlns:a16="http://schemas.microsoft.com/office/drawing/2014/main" id="{184016E5-D2C8-4CA9-ADF7-42B92B343295}"/>
              </a:ext>
            </a:extLst>
          </p:cNvPr>
          <p:cNvGraphicFramePr>
            <a:graphicFrameLocks noGrp="1"/>
          </p:cNvGraphicFramePr>
          <p:nvPr/>
        </p:nvGraphicFramePr>
        <p:xfrm>
          <a:off x="3900155" y="1490242"/>
          <a:ext cx="4380276" cy="4380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0092">
                  <a:extLst>
                    <a:ext uri="{9D8B030D-6E8A-4147-A177-3AD203B41FA5}">
                      <a16:colId xmlns:a16="http://schemas.microsoft.com/office/drawing/2014/main" val="2021909674"/>
                    </a:ext>
                  </a:extLst>
                </a:gridCol>
                <a:gridCol w="1460092">
                  <a:extLst>
                    <a:ext uri="{9D8B030D-6E8A-4147-A177-3AD203B41FA5}">
                      <a16:colId xmlns:a16="http://schemas.microsoft.com/office/drawing/2014/main" val="2487637863"/>
                    </a:ext>
                  </a:extLst>
                </a:gridCol>
                <a:gridCol w="1460092">
                  <a:extLst>
                    <a:ext uri="{9D8B030D-6E8A-4147-A177-3AD203B41FA5}">
                      <a16:colId xmlns:a16="http://schemas.microsoft.com/office/drawing/2014/main" val="1303759710"/>
                    </a:ext>
                  </a:extLst>
                </a:gridCol>
              </a:tblGrid>
              <a:tr h="1460092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extLst>
                  <a:ext uri="{0D108BD9-81ED-4DB2-BD59-A6C34878D82A}">
                    <a16:rowId xmlns:a16="http://schemas.microsoft.com/office/drawing/2014/main" val="1387279907"/>
                  </a:ext>
                </a:extLst>
              </a:tr>
              <a:tr h="1460092"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extLst>
                  <a:ext uri="{0D108BD9-81ED-4DB2-BD59-A6C34878D82A}">
                    <a16:rowId xmlns:a16="http://schemas.microsoft.com/office/drawing/2014/main" val="1359458442"/>
                  </a:ext>
                </a:extLst>
              </a:tr>
              <a:tr h="1460092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9537" marR="69537" marT="34768" marB="34768"/>
                </a:tc>
                <a:extLst>
                  <a:ext uri="{0D108BD9-81ED-4DB2-BD59-A6C34878D82A}">
                    <a16:rowId xmlns:a16="http://schemas.microsoft.com/office/drawing/2014/main" val="2739963302"/>
                  </a:ext>
                </a:extLst>
              </a:tr>
            </a:tbl>
          </a:graphicData>
        </a:graphic>
      </p:graphicFrame>
      <p:pic>
        <p:nvPicPr>
          <p:cNvPr id="53" name="그림 52">
            <a:extLst>
              <a:ext uri="{FF2B5EF4-FFF2-40B4-BE49-F238E27FC236}">
                <a16:creationId xmlns:a16="http://schemas.microsoft.com/office/drawing/2014/main" id="{4ADE9B92-214E-4E46-8126-E6BDF7F3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9390" y="1438417"/>
            <a:ext cx="1768161" cy="17681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FB46AC-F438-41FA-91B8-39B2ECF9C1E2}"/>
              </a:ext>
            </a:extLst>
          </p:cNvPr>
          <p:cNvSpPr txBox="1"/>
          <p:nvPr/>
        </p:nvSpPr>
        <p:spPr>
          <a:xfrm>
            <a:off x="996287" y="1959289"/>
            <a:ext cx="2786748" cy="21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조건</a:t>
            </a:r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네 번 움직일 수 있다</a:t>
            </a:r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벽을 뚫을 수 없다</a:t>
            </a:r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치즈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+1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쥐덫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Game Over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31AD5F-F05D-4254-BB82-D276E4D4E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41712" y="4581331"/>
            <a:ext cx="1154351" cy="109843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DED57BF-A6DF-4838-A399-B05DA450D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89860" y="4540394"/>
            <a:ext cx="2186703" cy="121293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FFE7DC5-5232-4931-8892-76F89B950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96941" y="1571923"/>
            <a:ext cx="2186703" cy="1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2122 0.00162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2 0.00162 L 0.12109 -0.21065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09 -0.21065 L 0.24192 -0.21158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92 -0.21158 L 0.24192 -0.42431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AF5C84-C814-46C9-AAFB-CBC1E82E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518"/>
            <a:ext cx="10515600" cy="45254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ko-KR" altLang="en-US" dirty="0"/>
              <a:t>순차적 의사결정 문제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AF806E3-97D3-493D-837D-CF9D093A892E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843174B-0620-40E7-BDC6-990226374451}"/>
              </a:ext>
            </a:extLst>
          </p:cNvPr>
          <p:cNvSpPr/>
          <p:nvPr/>
        </p:nvSpPr>
        <p:spPr>
          <a:xfrm>
            <a:off x="1749669" y="3499338"/>
            <a:ext cx="1099038" cy="8001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상황 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6689379-A535-4BE1-A614-2E749AC7042C}"/>
              </a:ext>
            </a:extLst>
          </p:cNvPr>
          <p:cNvSpPr/>
          <p:nvPr/>
        </p:nvSpPr>
        <p:spPr>
          <a:xfrm>
            <a:off x="5691554" y="3499338"/>
            <a:ext cx="1099038" cy="800100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상황 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ED1C40DD-B1D7-4FCA-BDB2-513A8561B1A6}"/>
              </a:ext>
            </a:extLst>
          </p:cNvPr>
          <p:cNvSpPr/>
          <p:nvPr/>
        </p:nvSpPr>
        <p:spPr>
          <a:xfrm>
            <a:off x="9633439" y="3499338"/>
            <a:ext cx="1099038" cy="80010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상황 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3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C573BEB2-5AD6-4FD9-A416-B7B1D45C1764}"/>
              </a:ext>
            </a:extLst>
          </p:cNvPr>
          <p:cNvCxnSpPr>
            <a:cxnSpLocks/>
          </p:cNvCxnSpPr>
          <p:nvPr/>
        </p:nvCxnSpPr>
        <p:spPr>
          <a:xfrm>
            <a:off x="3006969" y="3877408"/>
            <a:ext cx="2514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05E30A1F-DF74-4520-AF5A-5622F9CF1D60}"/>
              </a:ext>
            </a:extLst>
          </p:cNvPr>
          <p:cNvCxnSpPr>
            <a:cxnSpLocks/>
          </p:cNvCxnSpPr>
          <p:nvPr/>
        </p:nvCxnSpPr>
        <p:spPr>
          <a:xfrm>
            <a:off x="6963507" y="3877408"/>
            <a:ext cx="2514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F433651-AF50-4A0C-B0EB-ECE5CAAF735C}"/>
              </a:ext>
            </a:extLst>
          </p:cNvPr>
          <p:cNvSpPr txBox="1"/>
          <p:nvPr/>
        </p:nvSpPr>
        <p:spPr>
          <a:xfrm>
            <a:off x="3355169" y="3075057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상황 </a:t>
            </a:r>
            <a:r>
              <a:rPr lang="en-US" altLang="ko-KR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</a:t>
            </a:r>
            <a:r>
              <a:rPr lang="ko-KR" altLang="en-US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에 적절한</a:t>
            </a:r>
            <a:endParaRPr lang="en-US" altLang="ko-KR" sz="20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ko-KR" altLang="en-US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행동 </a:t>
            </a:r>
            <a:r>
              <a:rPr lang="en-US" altLang="ko-KR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</a:t>
            </a:r>
            <a:endParaRPr lang="ko-KR" altLang="en-US" sz="20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05C37D-DDDE-4736-87F6-6B2234393E74}"/>
              </a:ext>
            </a:extLst>
          </p:cNvPr>
          <p:cNvSpPr txBox="1"/>
          <p:nvPr/>
        </p:nvSpPr>
        <p:spPr>
          <a:xfrm>
            <a:off x="7286897" y="3075057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상황 </a:t>
            </a:r>
            <a:r>
              <a:rPr lang="en-US" altLang="ko-KR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</a:t>
            </a:r>
            <a:r>
              <a:rPr lang="ko-KR" altLang="en-US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에 적절한</a:t>
            </a:r>
            <a:endParaRPr lang="en-US" altLang="ko-KR" sz="20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ko-KR" altLang="en-US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행동 </a:t>
            </a:r>
            <a:r>
              <a:rPr lang="en-US" altLang="ko-KR" sz="20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</a:t>
            </a:r>
            <a:endParaRPr lang="ko-KR" altLang="en-US" sz="20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11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D9FC7956-DD6E-4941-8DA9-CC22F3E956DD}"/>
              </a:ext>
            </a:extLst>
          </p:cNvPr>
          <p:cNvSpPr/>
          <p:nvPr/>
        </p:nvSpPr>
        <p:spPr>
          <a:xfrm>
            <a:off x="4759533" y="2440390"/>
            <a:ext cx="2669530" cy="759767"/>
          </a:xfrm>
          <a:prstGeom prst="rect">
            <a:avLst/>
          </a:prstGeom>
          <a:noFill/>
          <a:ln w="571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Machine Learning</a:t>
            </a:r>
            <a:endParaRPr lang="ko-KR" altLang="en-US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1A25024-D124-4955-B004-CA212783ABA7}"/>
              </a:ext>
            </a:extLst>
          </p:cNvPr>
          <p:cNvSpPr/>
          <p:nvPr/>
        </p:nvSpPr>
        <p:spPr>
          <a:xfrm>
            <a:off x="998484" y="4037726"/>
            <a:ext cx="3252815" cy="759767"/>
          </a:xfrm>
          <a:prstGeom prst="rect">
            <a:avLst/>
          </a:prstGeom>
          <a:noFill/>
          <a:ln w="571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Supervised Learning</a:t>
            </a:r>
            <a:endParaRPr lang="ko-KR" altLang="en-US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F6686DC-53DB-458F-BB68-F2D3ABB08995}"/>
              </a:ext>
            </a:extLst>
          </p:cNvPr>
          <p:cNvSpPr/>
          <p:nvPr/>
        </p:nvSpPr>
        <p:spPr>
          <a:xfrm>
            <a:off x="4469592" y="4037726"/>
            <a:ext cx="3252815" cy="759767"/>
          </a:xfrm>
          <a:prstGeom prst="rect">
            <a:avLst/>
          </a:prstGeom>
          <a:noFill/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Unsupervised Learning</a:t>
            </a:r>
            <a:endParaRPr lang="ko-KR" altLang="en-US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156C3A2-27A9-489C-BFED-F06643582F8B}"/>
              </a:ext>
            </a:extLst>
          </p:cNvPr>
          <p:cNvSpPr/>
          <p:nvPr/>
        </p:nvSpPr>
        <p:spPr>
          <a:xfrm>
            <a:off x="7940700" y="4037726"/>
            <a:ext cx="3252815" cy="759767"/>
          </a:xfrm>
          <a:prstGeom prst="rect">
            <a:avLst/>
          </a:prstGeom>
          <a:noFill/>
          <a:ln w="571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Reinforcement Learning</a:t>
            </a:r>
            <a:endParaRPr lang="ko-KR" altLang="en-US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9" name="오른쪽 중괄호 18">
            <a:extLst>
              <a:ext uri="{FF2B5EF4-FFF2-40B4-BE49-F238E27FC236}">
                <a16:creationId xmlns:a16="http://schemas.microsoft.com/office/drawing/2014/main" id="{028E4C2E-8437-4E06-BD7E-A39E7E5162B9}"/>
              </a:ext>
            </a:extLst>
          </p:cNvPr>
          <p:cNvSpPr/>
          <p:nvPr/>
        </p:nvSpPr>
        <p:spPr>
          <a:xfrm rot="16200000">
            <a:off x="5821993" y="137032"/>
            <a:ext cx="544610" cy="7069795"/>
          </a:xfrm>
          <a:prstGeom prst="rightBrace">
            <a:avLst>
              <a:gd name="adj1" fmla="val 1241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38F723A-D05F-4711-85AC-8C468C9D0712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Machine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E838A86-A552-48A8-AFB0-E54328ED7343}"/>
              </a:ext>
            </a:extLst>
          </p:cNvPr>
          <p:cNvSpPr/>
          <p:nvPr/>
        </p:nvSpPr>
        <p:spPr>
          <a:xfrm>
            <a:off x="8579430" y="2663585"/>
            <a:ext cx="3339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기계에게 무언가를 배우게 하는 것</a:t>
            </a: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36DE7A2-878B-4DF7-94A1-71FBA21B8934}"/>
              </a:ext>
            </a:extLst>
          </p:cNvPr>
          <p:cNvCxnSpPr>
            <a:cxnSpLocks/>
          </p:cNvCxnSpPr>
          <p:nvPr/>
        </p:nvCxnSpPr>
        <p:spPr>
          <a:xfrm flipH="1">
            <a:off x="7162053" y="2848251"/>
            <a:ext cx="146065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79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AF5C84-C814-46C9-AAFB-CBC1E82E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196"/>
            <a:ext cx="10515600" cy="4562767"/>
          </a:xfrm>
        </p:spPr>
        <p:txBody>
          <a:bodyPr/>
          <a:lstStyle/>
          <a:p>
            <a:r>
              <a:rPr lang="ko-KR" altLang="en-US" dirty="0"/>
              <a:t>순차적 의사결정 문제의 예시 </a:t>
            </a:r>
            <a:r>
              <a:rPr lang="en-US" altLang="ko-KR" dirty="0"/>
              <a:t>#1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DFFE233-F75D-465C-A8FC-47A25EC3F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51514" y="2575248"/>
            <a:ext cx="4288972" cy="3216729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C0C650D0-80CF-4FB3-AA0F-B2BCAA04B7E7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353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AF5C84-C814-46C9-AAFB-CBC1E82E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518"/>
            <a:ext cx="10515600" cy="45254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ko-KR" altLang="en-US" dirty="0"/>
              <a:t>순차적 의사결정 문제의 예시 </a:t>
            </a:r>
            <a:r>
              <a:rPr lang="en-US" altLang="ko-KR" dirty="0"/>
              <a:t>#2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059F390-E308-4E1B-A0FD-30B27B2D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9593" y="2787162"/>
            <a:ext cx="5712813" cy="302303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5AF806E3-97D3-493D-837D-CF9D093A892E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344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AF5C84-C814-46C9-AAFB-CBC1E82E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196"/>
            <a:ext cx="10515600" cy="4562767"/>
          </a:xfrm>
        </p:spPr>
        <p:txBody>
          <a:bodyPr/>
          <a:lstStyle/>
          <a:p>
            <a:r>
              <a:rPr lang="ko-KR" altLang="en-US" dirty="0"/>
              <a:t>순차적 의사결정 문제의 예시 </a:t>
            </a:r>
            <a:r>
              <a:rPr lang="en-US" altLang="ko-KR" dirty="0"/>
              <a:t>#3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D3958E-6E44-4EA5-AF21-E1B170106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35676" y="2230397"/>
            <a:ext cx="5920648" cy="3330364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B0CC24E-D8D9-431F-89D2-72699E0C878A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C26B44B-B1C7-1EF0-0A0D-9BDDFC8F4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08676" y="2432451"/>
            <a:ext cx="4417956" cy="260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24CAA8F-73C8-1532-7A2F-61708A43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68" y="2697798"/>
            <a:ext cx="6652837" cy="207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75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02BD7143-3BCD-48AB-BF4D-709EEA5371FE}"/>
              </a:ext>
            </a:extLst>
          </p:cNvPr>
          <p:cNvSpPr/>
          <p:nvPr/>
        </p:nvSpPr>
        <p:spPr>
          <a:xfrm>
            <a:off x="0" y="5561046"/>
            <a:ext cx="12192000" cy="2130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5FD8303-7739-4248-9109-ADF44C8ACC11}"/>
              </a:ext>
            </a:extLst>
          </p:cNvPr>
          <p:cNvCxnSpPr>
            <a:cxnSpLocks/>
          </p:cNvCxnSpPr>
          <p:nvPr/>
        </p:nvCxnSpPr>
        <p:spPr>
          <a:xfrm>
            <a:off x="3797560" y="5365103"/>
            <a:ext cx="0" cy="643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426E4E8-15B5-492E-93B8-A453ABB1AA27}"/>
              </a:ext>
            </a:extLst>
          </p:cNvPr>
          <p:cNvCxnSpPr>
            <a:cxnSpLocks/>
          </p:cNvCxnSpPr>
          <p:nvPr/>
        </p:nvCxnSpPr>
        <p:spPr>
          <a:xfrm>
            <a:off x="7512845" y="5365103"/>
            <a:ext cx="0" cy="643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5C0298-5BE6-428D-9F4D-17F965FABEB7}"/>
              </a:ext>
            </a:extLst>
          </p:cNvPr>
          <p:cNvSpPr txBox="1"/>
          <p:nvPr/>
        </p:nvSpPr>
        <p:spPr>
          <a:xfrm>
            <a:off x="3564294" y="613334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A6CBA-72A7-4508-849B-B9D39BC189E3}"/>
              </a:ext>
            </a:extLst>
          </p:cNvPr>
          <p:cNvSpPr txBox="1"/>
          <p:nvPr/>
        </p:nvSpPr>
        <p:spPr>
          <a:xfrm>
            <a:off x="7255402" y="6133345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4" name="말풍선: 모서리가 둥근 사각형 23">
            <a:extLst>
              <a:ext uri="{FF2B5EF4-FFF2-40B4-BE49-F238E27FC236}">
                <a16:creationId xmlns:a16="http://schemas.microsoft.com/office/drawing/2014/main" id="{DA465BF4-D2F7-4D54-B184-E898338EB74B}"/>
              </a:ext>
            </a:extLst>
          </p:cNvPr>
          <p:cNvSpPr/>
          <p:nvPr/>
        </p:nvSpPr>
        <p:spPr>
          <a:xfrm>
            <a:off x="503853" y="1710784"/>
            <a:ext cx="2920482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세게 밟아볼까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?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8F45E44A-473C-4F63-AEAF-4219AF9FC101}"/>
              </a:ext>
            </a:extLst>
          </p:cNvPr>
          <p:cNvCxnSpPr>
            <a:cxnSpLocks/>
          </p:cNvCxnSpPr>
          <p:nvPr/>
        </p:nvCxnSpPr>
        <p:spPr>
          <a:xfrm>
            <a:off x="11214985" y="5365103"/>
            <a:ext cx="0" cy="643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8EB238-2463-4222-A1D3-6126D5B1D667}"/>
              </a:ext>
            </a:extLst>
          </p:cNvPr>
          <p:cNvSpPr txBox="1"/>
          <p:nvPr/>
        </p:nvSpPr>
        <p:spPr>
          <a:xfrm>
            <a:off x="10957542" y="613334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3m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9CE598-0FC9-412C-8CEF-A4C987594940}"/>
              </a:ext>
            </a:extLst>
          </p:cNvPr>
          <p:cNvSpPr txBox="1"/>
          <p:nvPr/>
        </p:nvSpPr>
        <p:spPr>
          <a:xfrm>
            <a:off x="392326" y="1225946"/>
            <a:ext cx="651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&lt;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예시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&gt; 1m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당 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점이 보상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-&gt; 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넘어지지않고 최대한 나아가는 것이 목적</a:t>
            </a:r>
          </a:p>
        </p:txBody>
      </p:sp>
      <p:sp>
        <p:nvSpPr>
          <p:cNvPr id="31" name="말풍선: 모서리가 둥근 사각형 30">
            <a:extLst>
              <a:ext uri="{FF2B5EF4-FFF2-40B4-BE49-F238E27FC236}">
                <a16:creationId xmlns:a16="http://schemas.microsoft.com/office/drawing/2014/main" id="{6C51B67D-E016-400E-89E5-F56511F6B286}"/>
              </a:ext>
            </a:extLst>
          </p:cNvPr>
          <p:cNvSpPr/>
          <p:nvPr/>
        </p:nvSpPr>
        <p:spPr>
          <a:xfrm>
            <a:off x="2598877" y="1710784"/>
            <a:ext cx="3434807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세게 밟는 것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= </a:t>
            </a: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보상이 높은 행동</a:t>
            </a:r>
          </a:p>
        </p:txBody>
      </p:sp>
      <p:sp>
        <p:nvSpPr>
          <p:cNvPr id="34" name="말풍선: 모서리가 둥근 사각형 33">
            <a:extLst>
              <a:ext uri="{FF2B5EF4-FFF2-40B4-BE49-F238E27FC236}">
                <a16:creationId xmlns:a16="http://schemas.microsoft.com/office/drawing/2014/main" id="{A0456E9F-5AC0-4579-8AC2-EC9AB443ACD6}"/>
              </a:ext>
            </a:extLst>
          </p:cNvPr>
          <p:cNvSpPr/>
          <p:nvPr/>
        </p:nvSpPr>
        <p:spPr>
          <a:xfrm>
            <a:off x="5459903" y="1710784"/>
            <a:ext cx="3596174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행인이 많을 때 페달을 세게 밟는 것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= </a:t>
            </a: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보상이 낮은 행동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9A21F45-F9A7-43B2-84E4-62CF4AC24974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Learning(</a:t>
            </a:r>
            <a:r>
              <a:rPr lang="ko-KR" altLang="en-US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이씨</a:t>
            </a:r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)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8B502E0A-CEDE-47C0-B96E-9AFA65A39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95421" y="4510135"/>
            <a:ext cx="1788425" cy="1040533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9CC95D91-F4D1-4CFE-B2AC-910E425BC502}"/>
              </a:ext>
            </a:extLst>
          </p:cNvPr>
          <p:cNvGrpSpPr/>
          <p:nvPr/>
        </p:nvGrpSpPr>
        <p:grpSpPr>
          <a:xfrm>
            <a:off x="555727" y="3989169"/>
            <a:ext cx="699857" cy="1160738"/>
            <a:chOff x="3413688" y="823184"/>
            <a:chExt cx="1111885" cy="1772576"/>
          </a:xfrm>
          <a:solidFill>
            <a:srgbClr val="FF9933"/>
          </a:solidFill>
        </p:grpSpPr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134446D4-09E5-4034-ABB4-93F491A6A78F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014E5AA6-ED33-4A45-A54B-6B6E0FEA773B}"/>
                </a:ext>
              </a:extLst>
            </p:cNvPr>
            <p:cNvSpPr/>
            <p:nvPr/>
          </p:nvSpPr>
          <p:spPr>
            <a:xfrm rot="2208028">
              <a:off x="3581638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AADEB959-D27A-4466-8F31-B572F36D1B2A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94A9F19C-A0B2-44FE-B195-1B98CB4C2106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A69A04F2-A40A-4BBC-A877-F6A001145533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BD4E858F-1A58-4144-9768-6F72EB9161D5}"/>
              </a:ext>
            </a:extLst>
          </p:cNvPr>
          <p:cNvGrpSpPr/>
          <p:nvPr/>
        </p:nvGrpSpPr>
        <p:grpSpPr>
          <a:xfrm>
            <a:off x="5899098" y="3700750"/>
            <a:ext cx="1879204" cy="1740514"/>
            <a:chOff x="5181610" y="3700750"/>
            <a:chExt cx="1879204" cy="1740514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CD95FFF5-1084-4B3B-9818-02ADBB3F899E}"/>
                </a:ext>
              </a:extLst>
            </p:cNvPr>
            <p:cNvGrpSpPr/>
            <p:nvPr/>
          </p:nvGrpSpPr>
          <p:grpSpPr>
            <a:xfrm>
              <a:off x="5847354" y="3700750"/>
              <a:ext cx="582017" cy="1174883"/>
              <a:chOff x="3971774" y="3732245"/>
              <a:chExt cx="582017" cy="1174883"/>
            </a:xfrm>
            <a:solidFill>
              <a:schemeClr val="tx1"/>
            </a:solidFill>
          </p:grpSpPr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97CB584F-B05E-4016-8E17-2274079FDD65}"/>
                  </a:ext>
                </a:extLst>
              </p:cNvPr>
              <p:cNvSpPr/>
              <p:nvPr/>
            </p:nvSpPr>
            <p:spPr>
              <a:xfrm>
                <a:off x="4124131" y="3732245"/>
                <a:ext cx="277212" cy="2772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3" name="사각형: 둥근 모서리 82">
                <a:extLst>
                  <a:ext uri="{FF2B5EF4-FFF2-40B4-BE49-F238E27FC236}">
                    <a16:creationId xmlns:a16="http://schemas.microsoft.com/office/drawing/2014/main" id="{372DB092-95E6-4A7A-83AF-1D75A5945082}"/>
                  </a:ext>
                </a:extLst>
              </p:cNvPr>
              <p:cNvSpPr/>
              <p:nvPr/>
            </p:nvSpPr>
            <p:spPr>
              <a:xfrm>
                <a:off x="4124131" y="4035790"/>
                <a:ext cx="277212" cy="48075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4" name="사각형: 둥근 모서리 83">
                <a:extLst>
                  <a:ext uri="{FF2B5EF4-FFF2-40B4-BE49-F238E27FC236}">
                    <a16:creationId xmlns:a16="http://schemas.microsoft.com/office/drawing/2014/main" id="{2338FB26-D483-4B02-8098-55479256F7D5}"/>
                  </a:ext>
                </a:extLst>
              </p:cNvPr>
              <p:cNvSpPr/>
              <p:nvPr/>
            </p:nvSpPr>
            <p:spPr>
              <a:xfrm>
                <a:off x="3971774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5" name="사각형: 둥근 모서리 84">
                <a:extLst>
                  <a:ext uri="{FF2B5EF4-FFF2-40B4-BE49-F238E27FC236}">
                    <a16:creationId xmlns:a16="http://schemas.microsoft.com/office/drawing/2014/main" id="{A236CD5A-4D26-4967-8E71-A1D5BDE4BDA9}"/>
                  </a:ext>
                </a:extLst>
              </p:cNvPr>
              <p:cNvSpPr/>
              <p:nvPr/>
            </p:nvSpPr>
            <p:spPr>
              <a:xfrm>
                <a:off x="4419205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6" name="사각형: 둥근 모서리 85">
                <a:extLst>
                  <a:ext uri="{FF2B5EF4-FFF2-40B4-BE49-F238E27FC236}">
                    <a16:creationId xmlns:a16="http://schemas.microsoft.com/office/drawing/2014/main" id="{792FD9AC-CCC1-4D04-B112-ACCC7CAEF978}"/>
                  </a:ext>
                </a:extLst>
              </p:cNvPr>
              <p:cNvSpPr/>
              <p:nvPr/>
            </p:nvSpPr>
            <p:spPr>
              <a:xfrm>
                <a:off x="4128702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7" name="사각형: 둥근 모서리 86">
                <a:extLst>
                  <a:ext uri="{FF2B5EF4-FFF2-40B4-BE49-F238E27FC236}">
                    <a16:creationId xmlns:a16="http://schemas.microsoft.com/office/drawing/2014/main" id="{A49445D3-926B-49FD-90A8-D917A5D91A5F}"/>
                  </a:ext>
                </a:extLst>
              </p:cNvPr>
              <p:cNvSpPr/>
              <p:nvPr/>
            </p:nvSpPr>
            <p:spPr>
              <a:xfrm>
                <a:off x="4291181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CEA50557-AD4D-46D2-A726-25C4B4299653}"/>
                </a:ext>
              </a:extLst>
            </p:cNvPr>
            <p:cNvGrpSpPr/>
            <p:nvPr/>
          </p:nvGrpSpPr>
          <p:grpSpPr>
            <a:xfrm>
              <a:off x="6112357" y="3975764"/>
              <a:ext cx="582017" cy="1174883"/>
              <a:chOff x="3971774" y="3732245"/>
              <a:chExt cx="582017" cy="1174883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76" name="타원 75">
                <a:extLst>
                  <a:ext uri="{FF2B5EF4-FFF2-40B4-BE49-F238E27FC236}">
                    <a16:creationId xmlns:a16="http://schemas.microsoft.com/office/drawing/2014/main" id="{525F6135-6141-4389-B100-FD427EAE7F42}"/>
                  </a:ext>
                </a:extLst>
              </p:cNvPr>
              <p:cNvSpPr/>
              <p:nvPr/>
            </p:nvSpPr>
            <p:spPr>
              <a:xfrm>
                <a:off x="4124131" y="3732245"/>
                <a:ext cx="277212" cy="2772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7" name="사각형: 둥근 모서리 76">
                <a:extLst>
                  <a:ext uri="{FF2B5EF4-FFF2-40B4-BE49-F238E27FC236}">
                    <a16:creationId xmlns:a16="http://schemas.microsoft.com/office/drawing/2014/main" id="{FB997F35-BFD4-4380-BA81-F3245A521E74}"/>
                  </a:ext>
                </a:extLst>
              </p:cNvPr>
              <p:cNvSpPr/>
              <p:nvPr/>
            </p:nvSpPr>
            <p:spPr>
              <a:xfrm>
                <a:off x="4124131" y="4035790"/>
                <a:ext cx="277212" cy="48075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8" name="사각형: 둥근 모서리 77">
                <a:extLst>
                  <a:ext uri="{FF2B5EF4-FFF2-40B4-BE49-F238E27FC236}">
                    <a16:creationId xmlns:a16="http://schemas.microsoft.com/office/drawing/2014/main" id="{762D2AB5-8B2A-401A-B8CE-646ECA91D62C}"/>
                  </a:ext>
                </a:extLst>
              </p:cNvPr>
              <p:cNvSpPr/>
              <p:nvPr/>
            </p:nvSpPr>
            <p:spPr>
              <a:xfrm>
                <a:off x="3971774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9" name="사각형: 둥근 모서리 78">
                <a:extLst>
                  <a:ext uri="{FF2B5EF4-FFF2-40B4-BE49-F238E27FC236}">
                    <a16:creationId xmlns:a16="http://schemas.microsoft.com/office/drawing/2014/main" id="{3ABCA9AC-A3DF-4040-9B3B-9CB6BC07510F}"/>
                  </a:ext>
                </a:extLst>
              </p:cNvPr>
              <p:cNvSpPr/>
              <p:nvPr/>
            </p:nvSpPr>
            <p:spPr>
              <a:xfrm>
                <a:off x="4419205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0" name="사각형: 둥근 모서리 79">
                <a:extLst>
                  <a:ext uri="{FF2B5EF4-FFF2-40B4-BE49-F238E27FC236}">
                    <a16:creationId xmlns:a16="http://schemas.microsoft.com/office/drawing/2014/main" id="{10DAE844-535A-48CC-9633-E3C55DF94118}"/>
                  </a:ext>
                </a:extLst>
              </p:cNvPr>
              <p:cNvSpPr/>
              <p:nvPr/>
            </p:nvSpPr>
            <p:spPr>
              <a:xfrm>
                <a:off x="4128702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81" name="사각형: 둥근 모서리 80">
                <a:extLst>
                  <a:ext uri="{FF2B5EF4-FFF2-40B4-BE49-F238E27FC236}">
                    <a16:creationId xmlns:a16="http://schemas.microsoft.com/office/drawing/2014/main" id="{A50933F4-343A-4C8A-B2FF-0A749A40C9FE}"/>
                  </a:ext>
                </a:extLst>
              </p:cNvPr>
              <p:cNvSpPr/>
              <p:nvPr/>
            </p:nvSpPr>
            <p:spPr>
              <a:xfrm>
                <a:off x="4291181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0CF765A4-C28D-4BD9-B325-1873FFCC8F33}"/>
                </a:ext>
              </a:extLst>
            </p:cNvPr>
            <p:cNvGrpSpPr/>
            <p:nvPr/>
          </p:nvGrpSpPr>
          <p:grpSpPr>
            <a:xfrm>
              <a:off x="5566762" y="3975764"/>
              <a:ext cx="582017" cy="1174883"/>
              <a:chOff x="3971774" y="3732245"/>
              <a:chExt cx="582017" cy="117488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5A6EC421-AF34-4BB0-BE8E-98FA5ADA4A43}"/>
                  </a:ext>
                </a:extLst>
              </p:cNvPr>
              <p:cNvSpPr/>
              <p:nvPr/>
            </p:nvSpPr>
            <p:spPr>
              <a:xfrm>
                <a:off x="4124131" y="3732245"/>
                <a:ext cx="277212" cy="2772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1" name="사각형: 둥근 모서리 70">
                <a:extLst>
                  <a:ext uri="{FF2B5EF4-FFF2-40B4-BE49-F238E27FC236}">
                    <a16:creationId xmlns:a16="http://schemas.microsoft.com/office/drawing/2014/main" id="{7832CB5F-E5EE-4DD7-9C02-D6B97CA8DA21}"/>
                  </a:ext>
                </a:extLst>
              </p:cNvPr>
              <p:cNvSpPr/>
              <p:nvPr/>
            </p:nvSpPr>
            <p:spPr>
              <a:xfrm>
                <a:off x="4124131" y="4035790"/>
                <a:ext cx="277212" cy="48075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2" name="사각형: 둥근 모서리 71">
                <a:extLst>
                  <a:ext uri="{FF2B5EF4-FFF2-40B4-BE49-F238E27FC236}">
                    <a16:creationId xmlns:a16="http://schemas.microsoft.com/office/drawing/2014/main" id="{91E32C84-BA7A-40E2-93B8-444273BA70BD}"/>
                  </a:ext>
                </a:extLst>
              </p:cNvPr>
              <p:cNvSpPr/>
              <p:nvPr/>
            </p:nvSpPr>
            <p:spPr>
              <a:xfrm>
                <a:off x="3971774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3" name="사각형: 둥근 모서리 72">
                <a:extLst>
                  <a:ext uri="{FF2B5EF4-FFF2-40B4-BE49-F238E27FC236}">
                    <a16:creationId xmlns:a16="http://schemas.microsoft.com/office/drawing/2014/main" id="{FC18225A-E7F4-4550-B560-5E51321B0EF6}"/>
                  </a:ext>
                </a:extLst>
              </p:cNvPr>
              <p:cNvSpPr/>
              <p:nvPr/>
            </p:nvSpPr>
            <p:spPr>
              <a:xfrm>
                <a:off x="4419205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4" name="사각형: 둥근 모서리 73">
                <a:extLst>
                  <a:ext uri="{FF2B5EF4-FFF2-40B4-BE49-F238E27FC236}">
                    <a16:creationId xmlns:a16="http://schemas.microsoft.com/office/drawing/2014/main" id="{8259C529-4BC1-4F9B-A3A4-A073387D2FBA}"/>
                  </a:ext>
                </a:extLst>
              </p:cNvPr>
              <p:cNvSpPr/>
              <p:nvPr/>
            </p:nvSpPr>
            <p:spPr>
              <a:xfrm>
                <a:off x="4128702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75" name="사각형: 둥근 모서리 74">
                <a:extLst>
                  <a:ext uri="{FF2B5EF4-FFF2-40B4-BE49-F238E27FC236}">
                    <a16:creationId xmlns:a16="http://schemas.microsoft.com/office/drawing/2014/main" id="{0430EBD9-D396-452A-9A1A-FFBAAA80DF39}"/>
                  </a:ext>
                </a:extLst>
              </p:cNvPr>
              <p:cNvSpPr/>
              <p:nvPr/>
            </p:nvSpPr>
            <p:spPr>
              <a:xfrm>
                <a:off x="4291181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632410EC-E126-431E-9236-43859A087864}"/>
                </a:ext>
              </a:extLst>
            </p:cNvPr>
            <p:cNvGrpSpPr/>
            <p:nvPr/>
          </p:nvGrpSpPr>
          <p:grpSpPr>
            <a:xfrm>
              <a:off x="5181610" y="4266381"/>
              <a:ext cx="582017" cy="1174883"/>
              <a:chOff x="3971774" y="3732245"/>
              <a:chExt cx="582017" cy="1174883"/>
            </a:xfrm>
          </p:grpSpPr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08C59110-B0DE-4751-85D7-9C4767AC17B5}"/>
                  </a:ext>
                </a:extLst>
              </p:cNvPr>
              <p:cNvSpPr/>
              <p:nvPr/>
            </p:nvSpPr>
            <p:spPr>
              <a:xfrm>
                <a:off x="4124131" y="3732245"/>
                <a:ext cx="277212" cy="27721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5" name="사각형: 둥근 모서리 64">
                <a:extLst>
                  <a:ext uri="{FF2B5EF4-FFF2-40B4-BE49-F238E27FC236}">
                    <a16:creationId xmlns:a16="http://schemas.microsoft.com/office/drawing/2014/main" id="{D25172CA-3BA8-4EB7-986A-6892F458F32B}"/>
                  </a:ext>
                </a:extLst>
              </p:cNvPr>
              <p:cNvSpPr/>
              <p:nvPr/>
            </p:nvSpPr>
            <p:spPr>
              <a:xfrm>
                <a:off x="4124131" y="4035790"/>
                <a:ext cx="277212" cy="480759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6" name="사각형: 둥근 모서리 65">
                <a:extLst>
                  <a:ext uri="{FF2B5EF4-FFF2-40B4-BE49-F238E27FC236}">
                    <a16:creationId xmlns:a16="http://schemas.microsoft.com/office/drawing/2014/main" id="{8977E2AF-C732-4B4A-B18A-D71D53F089D0}"/>
                  </a:ext>
                </a:extLst>
              </p:cNvPr>
              <p:cNvSpPr/>
              <p:nvPr/>
            </p:nvSpPr>
            <p:spPr>
              <a:xfrm>
                <a:off x="3971774" y="4041721"/>
                <a:ext cx="134586" cy="369332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7" name="사각형: 둥근 모서리 66">
                <a:extLst>
                  <a:ext uri="{FF2B5EF4-FFF2-40B4-BE49-F238E27FC236}">
                    <a16:creationId xmlns:a16="http://schemas.microsoft.com/office/drawing/2014/main" id="{E60620DE-5990-4B75-B2FD-9459BD745CAA}"/>
                  </a:ext>
                </a:extLst>
              </p:cNvPr>
              <p:cNvSpPr/>
              <p:nvPr/>
            </p:nvSpPr>
            <p:spPr>
              <a:xfrm>
                <a:off x="4419205" y="4041721"/>
                <a:ext cx="134586" cy="369332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8" name="사각형: 둥근 모서리 67">
                <a:extLst>
                  <a:ext uri="{FF2B5EF4-FFF2-40B4-BE49-F238E27FC236}">
                    <a16:creationId xmlns:a16="http://schemas.microsoft.com/office/drawing/2014/main" id="{8E8F5A02-DEBA-457D-8598-D1DA96ED9AA6}"/>
                  </a:ext>
                </a:extLst>
              </p:cNvPr>
              <p:cNvSpPr/>
              <p:nvPr/>
            </p:nvSpPr>
            <p:spPr>
              <a:xfrm>
                <a:off x="4128702" y="4537796"/>
                <a:ext cx="134586" cy="369332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9" name="사각형: 둥근 모서리 68">
                <a:extLst>
                  <a:ext uri="{FF2B5EF4-FFF2-40B4-BE49-F238E27FC236}">
                    <a16:creationId xmlns:a16="http://schemas.microsoft.com/office/drawing/2014/main" id="{4E337ECE-3210-46B5-9F64-7B57627D9FA1}"/>
                  </a:ext>
                </a:extLst>
              </p:cNvPr>
              <p:cNvSpPr/>
              <p:nvPr/>
            </p:nvSpPr>
            <p:spPr>
              <a:xfrm>
                <a:off x="4291181" y="4537796"/>
                <a:ext cx="134586" cy="369332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EA9C5022-6AD8-49F9-8E32-5BAA0BC7E3FB}"/>
                </a:ext>
              </a:extLst>
            </p:cNvPr>
            <p:cNvGrpSpPr/>
            <p:nvPr/>
          </p:nvGrpSpPr>
          <p:grpSpPr>
            <a:xfrm>
              <a:off x="5827405" y="4266381"/>
              <a:ext cx="582017" cy="1174883"/>
              <a:chOff x="3971774" y="3732245"/>
              <a:chExt cx="582017" cy="1174883"/>
            </a:xfrm>
            <a:solidFill>
              <a:schemeClr val="bg1">
                <a:lumMod val="85000"/>
              </a:schemeClr>
            </a:solidFill>
          </p:grpSpPr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3FA547ED-B8BB-4184-AC0C-407A6988D3A6}"/>
                  </a:ext>
                </a:extLst>
              </p:cNvPr>
              <p:cNvSpPr/>
              <p:nvPr/>
            </p:nvSpPr>
            <p:spPr>
              <a:xfrm>
                <a:off x="4124131" y="3732245"/>
                <a:ext cx="277212" cy="2772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59" name="사각형: 둥근 모서리 58">
                <a:extLst>
                  <a:ext uri="{FF2B5EF4-FFF2-40B4-BE49-F238E27FC236}">
                    <a16:creationId xmlns:a16="http://schemas.microsoft.com/office/drawing/2014/main" id="{298C54A3-F3CD-4336-B378-43D6F69863C6}"/>
                  </a:ext>
                </a:extLst>
              </p:cNvPr>
              <p:cNvSpPr/>
              <p:nvPr/>
            </p:nvSpPr>
            <p:spPr>
              <a:xfrm>
                <a:off x="4124131" y="4035790"/>
                <a:ext cx="277212" cy="48075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0" name="사각형: 둥근 모서리 59">
                <a:extLst>
                  <a:ext uri="{FF2B5EF4-FFF2-40B4-BE49-F238E27FC236}">
                    <a16:creationId xmlns:a16="http://schemas.microsoft.com/office/drawing/2014/main" id="{81A2F3AE-63DA-47EF-A237-C1D38A4721C9}"/>
                  </a:ext>
                </a:extLst>
              </p:cNvPr>
              <p:cNvSpPr/>
              <p:nvPr/>
            </p:nvSpPr>
            <p:spPr>
              <a:xfrm>
                <a:off x="3971774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1" name="사각형: 둥근 모서리 60">
                <a:extLst>
                  <a:ext uri="{FF2B5EF4-FFF2-40B4-BE49-F238E27FC236}">
                    <a16:creationId xmlns:a16="http://schemas.microsoft.com/office/drawing/2014/main" id="{DA50DADB-A18A-47D4-9795-E0D1AC6EEB2F}"/>
                  </a:ext>
                </a:extLst>
              </p:cNvPr>
              <p:cNvSpPr/>
              <p:nvPr/>
            </p:nvSpPr>
            <p:spPr>
              <a:xfrm>
                <a:off x="4419205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2" name="사각형: 둥근 모서리 61">
                <a:extLst>
                  <a:ext uri="{FF2B5EF4-FFF2-40B4-BE49-F238E27FC236}">
                    <a16:creationId xmlns:a16="http://schemas.microsoft.com/office/drawing/2014/main" id="{9C214FB8-7B67-4ACA-AF2E-38BA405C7F11}"/>
                  </a:ext>
                </a:extLst>
              </p:cNvPr>
              <p:cNvSpPr/>
              <p:nvPr/>
            </p:nvSpPr>
            <p:spPr>
              <a:xfrm>
                <a:off x="4128702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63" name="사각형: 둥근 모서리 62">
                <a:extLst>
                  <a:ext uri="{FF2B5EF4-FFF2-40B4-BE49-F238E27FC236}">
                    <a16:creationId xmlns:a16="http://schemas.microsoft.com/office/drawing/2014/main" id="{D5CE11F8-702E-42DB-8C9D-125B096933A4}"/>
                  </a:ext>
                </a:extLst>
              </p:cNvPr>
              <p:cNvSpPr/>
              <p:nvPr/>
            </p:nvSpPr>
            <p:spPr>
              <a:xfrm>
                <a:off x="4291181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062E42FC-D99A-4B2E-A308-EADF01F46F80}"/>
                </a:ext>
              </a:extLst>
            </p:cNvPr>
            <p:cNvGrpSpPr/>
            <p:nvPr/>
          </p:nvGrpSpPr>
          <p:grpSpPr>
            <a:xfrm>
              <a:off x="6478797" y="4266381"/>
              <a:ext cx="582017" cy="1174883"/>
              <a:chOff x="3971774" y="3732245"/>
              <a:chExt cx="582017" cy="117488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BC9F1015-F02E-4BF2-BDC0-724C1B608E7F}"/>
                  </a:ext>
                </a:extLst>
              </p:cNvPr>
              <p:cNvSpPr/>
              <p:nvPr/>
            </p:nvSpPr>
            <p:spPr>
              <a:xfrm>
                <a:off x="4124131" y="3732245"/>
                <a:ext cx="277212" cy="2772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53" name="사각형: 둥근 모서리 52">
                <a:extLst>
                  <a:ext uri="{FF2B5EF4-FFF2-40B4-BE49-F238E27FC236}">
                    <a16:creationId xmlns:a16="http://schemas.microsoft.com/office/drawing/2014/main" id="{F59D4C68-63DC-4B6A-AA08-A99F759DFCC0}"/>
                  </a:ext>
                </a:extLst>
              </p:cNvPr>
              <p:cNvSpPr/>
              <p:nvPr/>
            </p:nvSpPr>
            <p:spPr>
              <a:xfrm>
                <a:off x="4124131" y="4035790"/>
                <a:ext cx="277212" cy="48075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54" name="사각형: 둥근 모서리 53">
                <a:extLst>
                  <a:ext uri="{FF2B5EF4-FFF2-40B4-BE49-F238E27FC236}">
                    <a16:creationId xmlns:a16="http://schemas.microsoft.com/office/drawing/2014/main" id="{EF85AA8E-AB28-4C68-9EBA-AB8ADB32584A}"/>
                  </a:ext>
                </a:extLst>
              </p:cNvPr>
              <p:cNvSpPr/>
              <p:nvPr/>
            </p:nvSpPr>
            <p:spPr>
              <a:xfrm>
                <a:off x="3971774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55" name="사각형: 둥근 모서리 54">
                <a:extLst>
                  <a:ext uri="{FF2B5EF4-FFF2-40B4-BE49-F238E27FC236}">
                    <a16:creationId xmlns:a16="http://schemas.microsoft.com/office/drawing/2014/main" id="{B452667F-38DE-42F2-931A-7DBA9981D93F}"/>
                  </a:ext>
                </a:extLst>
              </p:cNvPr>
              <p:cNvSpPr/>
              <p:nvPr/>
            </p:nvSpPr>
            <p:spPr>
              <a:xfrm>
                <a:off x="4419205" y="4041721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id="{21672739-222E-41E8-9A34-CDA54E02A153}"/>
                  </a:ext>
                </a:extLst>
              </p:cNvPr>
              <p:cNvSpPr/>
              <p:nvPr/>
            </p:nvSpPr>
            <p:spPr>
              <a:xfrm>
                <a:off x="4128702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8CBECDB9-B0B3-414B-85B8-D4607C4DA299}"/>
                  </a:ext>
                </a:extLst>
              </p:cNvPr>
              <p:cNvSpPr/>
              <p:nvPr/>
            </p:nvSpPr>
            <p:spPr>
              <a:xfrm>
                <a:off x="4291181" y="4537796"/>
                <a:ext cx="134586" cy="3693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p:grpSp>
      </p:grpSp>
      <p:sp>
        <p:nvSpPr>
          <p:cNvPr id="88" name="말풍선: 모서리가 둥근 사각형 87">
            <a:extLst>
              <a:ext uri="{FF2B5EF4-FFF2-40B4-BE49-F238E27FC236}">
                <a16:creationId xmlns:a16="http://schemas.microsoft.com/office/drawing/2014/main" id="{7DACF487-587E-406E-8B92-F979269439AF}"/>
              </a:ext>
            </a:extLst>
          </p:cNvPr>
          <p:cNvSpPr/>
          <p:nvPr/>
        </p:nvSpPr>
        <p:spPr>
          <a:xfrm>
            <a:off x="6190061" y="1710784"/>
            <a:ext cx="3596174" cy="1433132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세게 밟는게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항상 높은 보상을 주지는 않는구나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!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12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4" grpId="0" animBg="1"/>
      <p:bldP spid="8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697C505-C9A8-45F1-BAC2-AA5A4682A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특징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미래에</a:t>
            </a:r>
            <a:r>
              <a:rPr lang="en-US" altLang="ko-KR" dirty="0"/>
              <a:t> </a:t>
            </a:r>
            <a:r>
              <a:rPr lang="ko-KR" altLang="en-US" dirty="0"/>
              <a:t>대한 불확실성을 고려한다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F0E5688-9CE4-4E31-A553-EB3DAE45B697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2EE22-4CAA-4358-A5B1-73E201B212DC}"/>
              </a:ext>
            </a:extLst>
          </p:cNvPr>
          <p:cNvSpPr txBox="1"/>
          <p:nvPr/>
        </p:nvSpPr>
        <p:spPr>
          <a:xfrm>
            <a:off x="2917640" y="3239698"/>
            <a:ext cx="136768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현재 보상</a:t>
            </a:r>
            <a:endParaRPr lang="en-US" altLang="ko-KR" sz="24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만 원</a:t>
            </a:r>
          </a:p>
          <a:p>
            <a:pPr algn="ctr"/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C0961-2E1D-4CA1-AC22-065193579F07}"/>
              </a:ext>
            </a:extLst>
          </p:cNvPr>
          <p:cNvSpPr txBox="1"/>
          <p:nvPr/>
        </p:nvSpPr>
        <p:spPr>
          <a:xfrm>
            <a:off x="7792904" y="3239698"/>
            <a:ext cx="160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5</a:t>
            </a:r>
            <a:r>
              <a:rPr lang="ko-KR" altLang="en-US" sz="24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년 후 보상</a:t>
            </a:r>
            <a:endParaRPr lang="en-US" altLang="ko-KR" sz="24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endParaRPr lang="en-US" altLang="ko-KR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3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만 원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5DCC601-7B6E-4122-8903-A73B09239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25362" y="4001294"/>
            <a:ext cx="3095430" cy="206362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D2FBA99-81B3-462B-97DC-DDBC1E266744}"/>
              </a:ext>
            </a:extLst>
          </p:cNvPr>
          <p:cNvGrpSpPr/>
          <p:nvPr/>
        </p:nvGrpSpPr>
        <p:grpSpPr>
          <a:xfrm>
            <a:off x="6170163" y="3797019"/>
            <a:ext cx="4594091" cy="2691991"/>
            <a:chOff x="5961325" y="3588655"/>
            <a:chExt cx="4594091" cy="2691991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ECFEC84-7ABF-4821-9D83-FB304212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759709" y="3588655"/>
              <a:ext cx="3095430" cy="206362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C1676D12-6D71-4FB1-B4AF-69D085379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961325" y="4165353"/>
              <a:ext cx="3095430" cy="206362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B980D57E-F5B6-445D-A6C8-A9311D18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459986" y="4217026"/>
              <a:ext cx="3095430" cy="2063620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4AF9A1D5-F629-45DB-8A60-E65E7EAA4E4A}"/>
              </a:ext>
            </a:extLst>
          </p:cNvPr>
          <p:cNvGrpSpPr/>
          <p:nvPr/>
        </p:nvGrpSpPr>
        <p:grpSpPr>
          <a:xfrm>
            <a:off x="5817913" y="3246491"/>
            <a:ext cx="182219" cy="3034155"/>
            <a:chOff x="5444669" y="3113271"/>
            <a:chExt cx="182219" cy="3034155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ACE8AA50-602C-44E6-8E66-95B414E48DEC}"/>
                </a:ext>
              </a:extLst>
            </p:cNvPr>
            <p:cNvSpPr/>
            <p:nvPr/>
          </p:nvSpPr>
          <p:spPr>
            <a:xfrm rot="19248434">
              <a:off x="5459835" y="3113271"/>
              <a:ext cx="167053" cy="177604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1E2690A6-F4D5-4FF9-B4DB-2D0EB0170DD8}"/>
                </a:ext>
              </a:extLst>
            </p:cNvPr>
            <p:cNvSpPr/>
            <p:nvPr/>
          </p:nvSpPr>
          <p:spPr>
            <a:xfrm rot="2434612">
              <a:off x="5444669" y="4371380"/>
              <a:ext cx="167053" cy="177604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755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822A9CE3-F3DF-4CB3-80CA-273EA4B921AD}"/>
              </a:ext>
            </a:extLst>
          </p:cNvPr>
          <p:cNvSpPr/>
          <p:nvPr/>
        </p:nvSpPr>
        <p:spPr>
          <a:xfrm>
            <a:off x="1828800" y="2836506"/>
            <a:ext cx="2761861" cy="143691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에이전트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(Agent)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94FF68F-8CB6-43B0-B333-952F3788AC53}"/>
              </a:ext>
            </a:extLst>
          </p:cNvPr>
          <p:cNvSpPr/>
          <p:nvPr/>
        </p:nvSpPr>
        <p:spPr>
          <a:xfrm>
            <a:off x="7025951" y="2836506"/>
            <a:ext cx="2761861" cy="143691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환경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(Environment)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8" name="화살표: 아래로 구부러짐 7">
            <a:extLst>
              <a:ext uri="{FF2B5EF4-FFF2-40B4-BE49-F238E27FC236}">
                <a16:creationId xmlns:a16="http://schemas.microsoft.com/office/drawing/2014/main" id="{F154F3C3-9227-4364-872B-B8D9AD7AC343}"/>
              </a:ext>
            </a:extLst>
          </p:cNvPr>
          <p:cNvSpPr/>
          <p:nvPr/>
        </p:nvSpPr>
        <p:spPr>
          <a:xfrm>
            <a:off x="4400968" y="2087776"/>
            <a:ext cx="2761860" cy="731520"/>
          </a:xfrm>
          <a:prstGeom prst="curvedDownArrow">
            <a:avLst>
              <a:gd name="adj1" fmla="val 14956"/>
              <a:gd name="adj2" fmla="val 5000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9" name="화살표: 왼쪽으로 구부러짐 8">
            <a:extLst>
              <a:ext uri="{FF2B5EF4-FFF2-40B4-BE49-F238E27FC236}">
                <a16:creationId xmlns:a16="http://schemas.microsoft.com/office/drawing/2014/main" id="{EED2802A-EE97-45C5-938F-DC9B1219A88E}"/>
              </a:ext>
            </a:extLst>
          </p:cNvPr>
          <p:cNvSpPr/>
          <p:nvPr/>
        </p:nvSpPr>
        <p:spPr>
          <a:xfrm rot="5400000">
            <a:off x="5416138" y="3292671"/>
            <a:ext cx="731520" cy="2761860"/>
          </a:xfrm>
          <a:prstGeom prst="curvedLeftArrow">
            <a:avLst>
              <a:gd name="adj1" fmla="val 14631"/>
              <a:gd name="adj2" fmla="val 5000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7FB391-1221-42DE-B899-6D8418EF3AB1}"/>
                  </a:ext>
                </a:extLst>
              </p:cNvPr>
              <p:cNvSpPr txBox="1"/>
              <p:nvPr/>
            </p:nvSpPr>
            <p:spPr>
              <a:xfrm>
                <a:off x="5493199" y="1424234"/>
                <a:ext cx="5774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</a:t>
                </a:r>
                <a:endParaRPr lang="en-US" altLang="ko-KR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ko-KR" dirty="0">
                  <a:latin typeface="Arial Rounded MT Bold" panose="020F0704030504030204" pitchFamily="34" charset="0"/>
                  <a:ea typeface="한컴 말랑말랑 Bold" panose="020F0803000000000000" pitchFamily="34" charset="-12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7FB391-1221-42DE-B899-6D8418EF3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199" y="1424234"/>
                <a:ext cx="577401" cy="646331"/>
              </a:xfrm>
              <a:prstGeom prst="rect">
                <a:avLst/>
              </a:prstGeom>
              <a:blipFill>
                <a:blip r:embed="rId3"/>
                <a:stretch>
                  <a:fillRect l="-8421" t="-5660" r="-84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4FD98-A078-4F26-B67A-94CB9B0B03F9}"/>
                  </a:ext>
                </a:extLst>
              </p:cNvPr>
              <p:cNvSpPr txBox="1"/>
              <p:nvPr/>
            </p:nvSpPr>
            <p:spPr>
              <a:xfrm>
                <a:off x="5318801" y="5148527"/>
                <a:ext cx="11128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</a:t>
                </a:r>
                <a:r>
                  <a:rPr lang="en-US" altLang="ko-KR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, </a:t>
                </a:r>
                <a:r>
                  <a:rPr lang="ko-KR" altLang="en-US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보상</a:t>
                </a:r>
                <a:endParaRPr lang="en-US" altLang="ko-KR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4FD98-A078-4F26-B67A-94CB9B0B0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801" y="5148527"/>
                <a:ext cx="1112805" cy="646331"/>
              </a:xfrm>
              <a:prstGeom prst="rect">
                <a:avLst/>
              </a:prstGeom>
              <a:blipFill>
                <a:blip r:embed="rId4"/>
                <a:stretch>
                  <a:fillRect l="-4945" t="-5660" r="-3846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직사각형 15">
            <a:extLst>
              <a:ext uri="{FF2B5EF4-FFF2-40B4-BE49-F238E27FC236}">
                <a16:creationId xmlns:a16="http://schemas.microsoft.com/office/drawing/2014/main" id="{84F56011-E472-4D06-8B8E-70D7D53780FE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063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822A9CE3-F3DF-4CB3-80CA-273EA4B921AD}"/>
              </a:ext>
            </a:extLst>
          </p:cNvPr>
          <p:cNvSpPr/>
          <p:nvPr/>
        </p:nvSpPr>
        <p:spPr>
          <a:xfrm>
            <a:off x="1828800" y="1595535"/>
            <a:ext cx="2761861" cy="97971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에이전트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(Agent)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94FF68F-8CB6-43B0-B333-952F3788AC53}"/>
              </a:ext>
            </a:extLst>
          </p:cNvPr>
          <p:cNvSpPr/>
          <p:nvPr/>
        </p:nvSpPr>
        <p:spPr>
          <a:xfrm>
            <a:off x="7025951" y="1595535"/>
            <a:ext cx="2761861" cy="97971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환경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(Environment)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32764991-8578-472D-BA72-1F782FB72995}"/>
                  </a:ext>
                </a:extLst>
              </p:cNvPr>
              <p:cNvSpPr/>
              <p:nvPr/>
            </p:nvSpPr>
            <p:spPr>
              <a:xfrm>
                <a:off x="1076130" y="2920482"/>
                <a:ext cx="4267200" cy="1138334"/>
              </a:xfrm>
              <a:prstGeom prst="rect">
                <a:avLst/>
              </a:prstGeom>
              <a:noFill/>
              <a:ln w="28575">
                <a:solidFill>
                  <a:srgbClr val="CCE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현재 상태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에서 어떤 행동</a:t>
                </a:r>
                <a:r>
                  <a:rPr lang="en-US" altLang="ko-KR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)</a:t>
                </a: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을 할지 결정 </a:t>
                </a:r>
                <a:endParaRPr lang="en-US" altLang="ko-KR" sz="1650" dirty="0">
                  <a:solidFill>
                    <a:schemeClr val="tx1"/>
                  </a:solidFill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결정된 행동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를 환경으로 보냄</a:t>
                </a:r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32764991-8578-472D-BA72-1F782FB72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30" y="2920482"/>
                <a:ext cx="4267200" cy="1138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CCECFF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3088745C-01E2-4B75-919A-CDBEF6E030E9}"/>
                  </a:ext>
                </a:extLst>
              </p:cNvPr>
              <p:cNvSpPr/>
              <p:nvPr/>
            </p:nvSpPr>
            <p:spPr>
              <a:xfrm>
                <a:off x="6273281" y="3196792"/>
                <a:ext cx="4267200" cy="2417885"/>
              </a:xfrm>
              <a:prstGeom prst="rect">
                <a:avLst/>
              </a:prstGeom>
              <a:noFill/>
              <a:ln w="28575">
                <a:solidFill>
                  <a:srgbClr val="FF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에이전트로부터 받은 행동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를 통해서 </a:t>
                </a:r>
                <a:endParaRPr lang="en-US" altLang="ko-KR" sz="1650" dirty="0">
                  <a:solidFill>
                    <a:schemeClr val="tx1"/>
                  </a:solidFill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변화를 일으킴</a:t>
                </a:r>
                <a:endParaRPr lang="en-US" altLang="ko-KR" sz="1650" dirty="0">
                  <a:solidFill>
                    <a:schemeClr val="tx1"/>
                  </a:solidFill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그 결과 상태는</a:t>
                </a:r>
                <a:r>
                  <a:rPr lang="en-US" altLang="ko-KR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165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ko-KR" sz="16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로 바뀜</a:t>
                </a:r>
                <a:endParaRPr lang="en-US" altLang="ko-KR" sz="1650" dirty="0">
                  <a:solidFill>
                    <a:schemeClr val="tx1"/>
                  </a:solidFill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Agent</a:t>
                </a:r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에게 줄 보상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도 함께 계산</a:t>
                </a:r>
                <a:endParaRPr lang="en-US" altLang="ko-KR" sz="1650" dirty="0">
                  <a:solidFill>
                    <a:schemeClr val="tx1"/>
                  </a:solidFill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ko-KR" altLang="en-US" sz="1650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을 에이전트에게 전달</a:t>
                </a:r>
                <a:endParaRPr lang="en-US" altLang="ko-KR" sz="1650" dirty="0">
                  <a:solidFill>
                    <a:schemeClr val="tx1"/>
                  </a:solidFill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mc:Choice>
        <mc:Fallback xmlns="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3088745C-01E2-4B75-919A-CDBEF6E030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281" y="3196792"/>
                <a:ext cx="4267200" cy="24178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CCFF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직사각형 14">
            <a:extLst>
              <a:ext uri="{FF2B5EF4-FFF2-40B4-BE49-F238E27FC236}">
                <a16:creationId xmlns:a16="http://schemas.microsoft.com/office/drawing/2014/main" id="{6F012AFB-C3DC-4CFB-8AB4-4209DCAFE4FC}"/>
              </a:ext>
            </a:extLst>
          </p:cNvPr>
          <p:cNvSpPr/>
          <p:nvPr/>
        </p:nvSpPr>
        <p:spPr>
          <a:xfrm>
            <a:off x="1076130" y="4861249"/>
            <a:ext cx="4267200" cy="1138334"/>
          </a:xfrm>
          <a:prstGeom prst="rect">
            <a:avLst/>
          </a:prstGeom>
          <a:noFill/>
          <a:ln w="28575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ko-KR" altLang="en-US" sz="1650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환경으로부터 보상과 다음 상태의 정보를 받음</a:t>
            </a: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FF2ADDAE-E3A7-485C-AC0D-CB6C1C394F6B}"/>
              </a:ext>
            </a:extLst>
          </p:cNvPr>
          <p:cNvCxnSpPr>
            <a:cxnSpLocks/>
          </p:cNvCxnSpPr>
          <p:nvPr/>
        </p:nvCxnSpPr>
        <p:spPr>
          <a:xfrm>
            <a:off x="5421086" y="3601616"/>
            <a:ext cx="765110" cy="7651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32F5CB16-C771-43EE-860C-ABA0BA48AC26}"/>
              </a:ext>
            </a:extLst>
          </p:cNvPr>
          <p:cNvCxnSpPr>
            <a:cxnSpLocks/>
          </p:cNvCxnSpPr>
          <p:nvPr/>
        </p:nvCxnSpPr>
        <p:spPr>
          <a:xfrm flipH="1">
            <a:off x="5421086" y="4609322"/>
            <a:ext cx="765110" cy="6997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C51CDE-60EF-459F-863F-1CCD019C7C8D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1410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822A9CE3-F3DF-4CB3-80CA-273EA4B921AD}"/>
              </a:ext>
            </a:extLst>
          </p:cNvPr>
          <p:cNvSpPr/>
          <p:nvPr/>
        </p:nvSpPr>
        <p:spPr>
          <a:xfrm>
            <a:off x="1828800" y="1595535"/>
            <a:ext cx="2761861" cy="97971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에이전트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(Agent)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94FF68F-8CB6-43B0-B333-952F3788AC53}"/>
              </a:ext>
            </a:extLst>
          </p:cNvPr>
          <p:cNvSpPr/>
          <p:nvPr/>
        </p:nvSpPr>
        <p:spPr>
          <a:xfrm>
            <a:off x="7025951" y="1595535"/>
            <a:ext cx="2761861" cy="97971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환경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/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(Environment)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2764991-8578-472D-BA72-1F782FB72995}"/>
              </a:ext>
            </a:extLst>
          </p:cNvPr>
          <p:cNvSpPr/>
          <p:nvPr/>
        </p:nvSpPr>
        <p:spPr>
          <a:xfrm>
            <a:off x="1076130" y="2920482"/>
            <a:ext cx="4267200" cy="1138334"/>
          </a:xfrm>
          <a:prstGeom prst="rect">
            <a:avLst/>
          </a:prstGeom>
          <a:noFill/>
          <a:ln w="28575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행동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페달을 세게 밟는다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3088745C-01E2-4B75-919A-CDBEF6E030E9}"/>
                  </a:ext>
                </a:extLst>
              </p:cNvPr>
              <p:cNvSpPr/>
              <p:nvPr/>
            </p:nvSpPr>
            <p:spPr>
              <a:xfrm>
                <a:off x="6273281" y="3886200"/>
                <a:ext cx="4267200" cy="1138334"/>
              </a:xfrm>
              <a:prstGeom prst="rect">
                <a:avLst/>
              </a:prstGeom>
              <a:noFill/>
              <a:ln w="28575">
                <a:solidFill>
                  <a:srgbClr val="FF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변화 </a:t>
                </a:r>
                <a:r>
                  <a:rPr lang="en-US" altLang="ko-KR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: </a:t>
                </a:r>
                <a:r>
                  <a:rPr lang="ko-KR" altLang="en-US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앞으로 </a:t>
                </a:r>
                <a:r>
                  <a:rPr lang="en-US" altLang="ko-KR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2m </a:t>
                </a:r>
                <a:r>
                  <a:rPr lang="ko-KR" altLang="en-US" dirty="0" err="1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나아감</a:t>
                </a:r>
                <a:r>
                  <a:rPr lang="ko-KR" altLang="en-US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(0m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2m)</a:t>
                </a: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보상 </a:t>
                </a:r>
                <a:r>
                  <a:rPr lang="en-US" altLang="ko-KR" dirty="0">
                    <a:solidFill>
                      <a:schemeClr val="tx1"/>
                    </a:solidFill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: +2</a:t>
                </a:r>
              </a:p>
            </p:txBody>
          </p:sp>
        </mc:Choice>
        <mc:Fallback xmlns=""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3088745C-01E2-4B75-919A-CDBEF6E030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281" y="3886200"/>
                <a:ext cx="4267200" cy="1138334"/>
              </a:xfrm>
              <a:prstGeom prst="rect">
                <a:avLst/>
              </a:prstGeom>
              <a:blipFill>
                <a:blip r:embed="rId3"/>
                <a:stretch>
                  <a:fillRect l="-1560" r="-1702"/>
                </a:stretch>
              </a:blipFill>
              <a:ln w="28575">
                <a:solidFill>
                  <a:srgbClr val="FFCCFF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직사각형 14">
            <a:extLst>
              <a:ext uri="{FF2B5EF4-FFF2-40B4-BE49-F238E27FC236}">
                <a16:creationId xmlns:a16="http://schemas.microsoft.com/office/drawing/2014/main" id="{6F012AFB-C3DC-4CFB-8AB4-4209DCAFE4FC}"/>
              </a:ext>
            </a:extLst>
          </p:cNvPr>
          <p:cNvSpPr/>
          <p:nvPr/>
        </p:nvSpPr>
        <p:spPr>
          <a:xfrm>
            <a:off x="1076130" y="4861249"/>
            <a:ext cx="4267200" cy="1138334"/>
          </a:xfrm>
          <a:prstGeom prst="rect">
            <a:avLst/>
          </a:prstGeom>
          <a:noFill/>
          <a:ln w="28575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상태 </a:t>
            </a:r>
            <a:r>
              <a:rPr lang="en-US" altLang="ko-KR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2m </a:t>
            </a:r>
            <a:endParaRPr lang="ko-KR" altLang="en-US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FF2ADDAE-E3A7-485C-AC0D-CB6C1C394F6B}"/>
              </a:ext>
            </a:extLst>
          </p:cNvPr>
          <p:cNvCxnSpPr>
            <a:cxnSpLocks/>
          </p:cNvCxnSpPr>
          <p:nvPr/>
        </p:nvCxnSpPr>
        <p:spPr>
          <a:xfrm>
            <a:off x="5421086" y="3601616"/>
            <a:ext cx="765110" cy="7651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32F5CB16-C771-43EE-860C-ABA0BA48AC26}"/>
              </a:ext>
            </a:extLst>
          </p:cNvPr>
          <p:cNvCxnSpPr>
            <a:cxnSpLocks/>
          </p:cNvCxnSpPr>
          <p:nvPr/>
        </p:nvCxnSpPr>
        <p:spPr>
          <a:xfrm flipH="1">
            <a:off x="5421086" y="4609322"/>
            <a:ext cx="765110" cy="6997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C51CDE-60EF-459F-863F-1CCD019C7C8D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6BF1C-C935-4F92-B2F9-53C7BEBD3CE7}"/>
              </a:ext>
            </a:extLst>
          </p:cNvPr>
          <p:cNvSpPr txBox="1"/>
          <p:nvPr/>
        </p:nvSpPr>
        <p:spPr>
          <a:xfrm>
            <a:off x="1076130" y="1181750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현재 상태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0m</a:t>
            </a:r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612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89AC9CE0-608F-4CE6-9DAA-0AB5AA726B18}"/>
              </a:ext>
            </a:extLst>
          </p:cNvPr>
          <p:cNvSpPr/>
          <p:nvPr/>
        </p:nvSpPr>
        <p:spPr>
          <a:xfrm>
            <a:off x="9808008" y="3043241"/>
            <a:ext cx="1620957" cy="6176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C51CDE-60EF-459F-863F-1CCD019C7C8D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Reinforcement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76EB13-4B82-406D-A3B6-558F0F0B6A13}"/>
                  </a:ext>
                </a:extLst>
              </p:cNvPr>
              <p:cNvSpPr txBox="1"/>
              <p:nvPr/>
            </p:nvSpPr>
            <p:spPr>
              <a:xfrm>
                <a:off x="1758957" y="2459504"/>
                <a:ext cx="6840142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(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11,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31,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31, </a:t>
                </a:r>
                <a14:m>
                  <m:oMath xmlns:m="http://schemas.openxmlformats.org/officeDocument/2006/math">
                    <m:r>
                      <a:rPr lang="en-US" altLang="ko-K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)</a:t>
                </a:r>
              </a:p>
              <a:p>
                <a:endParaRPr lang="en-US" altLang="ko-KR" sz="2200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(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12,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22,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22,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32,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32, </a:t>
                </a:r>
                <a14:m>
                  <m:oMath xmlns:m="http://schemas.openxmlformats.org/officeDocument/2006/math">
                    <m:r>
                      <a:rPr lang="en-US" altLang="ko-K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)</a:t>
                </a:r>
                <a:endParaRPr lang="ko-KR" altLang="en-US" sz="2200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endParaRPr lang="en-US" altLang="ko-KR" sz="2200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  <a:p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(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1,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13,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23,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23,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상태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33, </a:t>
                </a:r>
                <a:r>
                  <a:rPr lang="ko-KR" altLang="en-US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행동 </a:t>
                </a:r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33, </a:t>
                </a:r>
                <a14:m>
                  <m:oMath xmlns:m="http://schemas.openxmlformats.org/officeDocument/2006/math">
                    <m:r>
                      <a:rPr lang="en-US" altLang="ko-K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altLang="ko-KR" sz="2200" dirty="0">
                    <a:latin typeface="한컴 말랑말랑 Bold" panose="020F0803000000000000" pitchFamily="34" charset="-127"/>
                    <a:ea typeface="한컴 말랑말랑 Bold" panose="020F0803000000000000" pitchFamily="34" charset="-127"/>
                  </a:rPr>
                  <a:t>)</a:t>
                </a:r>
                <a:endParaRPr lang="ko-KR" altLang="en-US" sz="2200" dirty="0">
                  <a:latin typeface="한컴 말랑말랑 Bold" panose="020F0803000000000000" pitchFamily="34" charset="-127"/>
                  <a:ea typeface="한컴 말랑말랑 Bold" panose="020F0803000000000000" pitchFamily="34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76EB13-4B82-406D-A3B6-558F0F0B6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957" y="2459504"/>
                <a:ext cx="6840142" cy="1785104"/>
              </a:xfrm>
              <a:prstGeom prst="rect">
                <a:avLst/>
              </a:prstGeom>
              <a:blipFill>
                <a:blip r:embed="rId3"/>
                <a:stretch>
                  <a:fillRect l="-1159" t="-2048" b="-6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5172BD5-F9C3-493C-A543-34892FB47CDD}"/>
              </a:ext>
            </a:extLst>
          </p:cNvPr>
          <p:cNvSpPr txBox="1"/>
          <p:nvPr/>
        </p:nvSpPr>
        <p:spPr>
          <a:xfrm>
            <a:off x="8796484" y="2459504"/>
            <a:ext cx="885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00B0F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정책 </a:t>
            </a:r>
            <a:r>
              <a:rPr lang="en-US" altLang="ko-KR" sz="2200" dirty="0">
                <a:solidFill>
                  <a:srgbClr val="00B0F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1</a:t>
            </a:r>
            <a:endParaRPr lang="ko-KR" altLang="en-US" sz="2200" dirty="0">
              <a:solidFill>
                <a:srgbClr val="00B0F0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16" name="오른쪽 중괄호 15">
            <a:extLst>
              <a:ext uri="{FF2B5EF4-FFF2-40B4-BE49-F238E27FC236}">
                <a16:creationId xmlns:a16="http://schemas.microsoft.com/office/drawing/2014/main" id="{EAB3CC19-7BF8-46EE-B869-C23B5A9CDE17}"/>
              </a:ext>
            </a:extLst>
          </p:cNvPr>
          <p:cNvSpPr/>
          <p:nvPr/>
        </p:nvSpPr>
        <p:spPr>
          <a:xfrm rot="10800000">
            <a:off x="1191266" y="2584937"/>
            <a:ext cx="493958" cy="1696304"/>
          </a:xfrm>
          <a:prstGeom prst="rightBrace">
            <a:avLst>
              <a:gd name="adj1" fmla="val 8473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502A15-B39D-47C7-BC98-06D1F7C08FE1}"/>
              </a:ext>
            </a:extLst>
          </p:cNvPr>
          <p:cNvSpPr txBox="1"/>
          <p:nvPr/>
        </p:nvSpPr>
        <p:spPr>
          <a:xfrm>
            <a:off x="114389" y="324433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시행착오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75067-00CF-40F1-83C7-33F41EF68B73}"/>
              </a:ext>
            </a:extLst>
          </p:cNvPr>
          <p:cNvSpPr txBox="1"/>
          <p:nvPr/>
        </p:nvSpPr>
        <p:spPr>
          <a:xfrm>
            <a:off x="8796484" y="3119036"/>
            <a:ext cx="9573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00B0F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정책 </a:t>
            </a:r>
            <a:r>
              <a:rPr lang="en-US" altLang="ko-KR" sz="2200" dirty="0">
                <a:solidFill>
                  <a:srgbClr val="00B0F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2</a:t>
            </a:r>
            <a:endParaRPr lang="ko-KR" altLang="en-US" sz="2200" dirty="0">
              <a:solidFill>
                <a:srgbClr val="00B0F0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CEE9C7-5F3C-4DE3-914C-01063B202207}"/>
              </a:ext>
            </a:extLst>
          </p:cNvPr>
          <p:cNvSpPr txBox="1"/>
          <p:nvPr/>
        </p:nvSpPr>
        <p:spPr>
          <a:xfrm>
            <a:off x="8796484" y="3796182"/>
            <a:ext cx="9573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00B0F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정책 </a:t>
            </a:r>
            <a:r>
              <a:rPr lang="en-US" altLang="ko-KR" sz="2200" dirty="0">
                <a:solidFill>
                  <a:srgbClr val="00B0F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3</a:t>
            </a:r>
            <a:endParaRPr lang="ko-KR" altLang="en-US" sz="2200" dirty="0">
              <a:solidFill>
                <a:srgbClr val="00B0F0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0CFD1E-AA82-48EE-8099-327E2D78F941}"/>
              </a:ext>
            </a:extLst>
          </p:cNvPr>
          <p:cNvSpPr txBox="1"/>
          <p:nvPr/>
        </p:nvSpPr>
        <p:spPr>
          <a:xfrm>
            <a:off x="9808008" y="2459504"/>
            <a:ext cx="1630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00B05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누적 보상</a:t>
            </a:r>
            <a:r>
              <a:rPr lang="en-US" altLang="ko-KR" sz="2200" dirty="0">
                <a:solidFill>
                  <a:srgbClr val="00B05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: 3</a:t>
            </a:r>
            <a:endParaRPr lang="ko-KR" altLang="en-US" sz="2200" dirty="0">
              <a:solidFill>
                <a:srgbClr val="00B050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099FCE-DC2C-4114-8D1E-7C08E79B92D5}"/>
              </a:ext>
            </a:extLst>
          </p:cNvPr>
          <p:cNvSpPr txBox="1"/>
          <p:nvPr/>
        </p:nvSpPr>
        <p:spPr>
          <a:xfrm>
            <a:off x="9808008" y="3119036"/>
            <a:ext cx="1620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00B05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누적 보상 </a:t>
            </a:r>
            <a:r>
              <a:rPr lang="en-US" altLang="ko-KR" sz="2200" dirty="0">
                <a:solidFill>
                  <a:srgbClr val="00B05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7</a:t>
            </a:r>
            <a:endParaRPr lang="ko-KR" altLang="en-US" sz="2200" dirty="0">
              <a:solidFill>
                <a:srgbClr val="00B050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3C33C-3012-4335-9C63-BC94EDC11C4D}"/>
              </a:ext>
            </a:extLst>
          </p:cNvPr>
          <p:cNvSpPr txBox="1"/>
          <p:nvPr/>
        </p:nvSpPr>
        <p:spPr>
          <a:xfrm>
            <a:off x="9808008" y="3796182"/>
            <a:ext cx="1632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00B05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누적 보상 </a:t>
            </a:r>
            <a:r>
              <a:rPr lang="en-US" altLang="ko-KR" sz="2200" dirty="0">
                <a:solidFill>
                  <a:srgbClr val="00B050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: 5</a:t>
            </a:r>
            <a:endParaRPr lang="ko-KR" altLang="en-US" sz="2200" dirty="0">
              <a:solidFill>
                <a:srgbClr val="00B050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68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  <p:bldP spid="19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524B44-F527-4563-805F-88559624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ko-KR" altLang="en-US" dirty="0" err="1"/>
              <a:t>병렬성</a:t>
            </a:r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24151E5C-5F0D-4FC7-974B-67CA77D1D276}"/>
              </a:ext>
            </a:extLst>
          </p:cNvPr>
          <p:cNvSpPr/>
          <p:nvPr/>
        </p:nvSpPr>
        <p:spPr>
          <a:xfrm>
            <a:off x="4758267" y="3221180"/>
            <a:ext cx="2777066" cy="1210614"/>
          </a:xfrm>
          <a:prstGeom prst="ellipse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Central Controller</a:t>
            </a:r>
            <a:endParaRPr lang="ko-KR" altLang="en-US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38B471B-9C94-4FF2-ABB8-7B0882837830}"/>
              </a:ext>
            </a:extLst>
          </p:cNvPr>
          <p:cNvSpPr/>
          <p:nvPr/>
        </p:nvSpPr>
        <p:spPr>
          <a:xfrm>
            <a:off x="5134374" y="5573965"/>
            <a:ext cx="1923252" cy="707078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77E9FE3D-54A1-4352-9EE4-12F0B8B52ED8}"/>
              </a:ext>
            </a:extLst>
          </p:cNvPr>
          <p:cNvCxnSpPr>
            <a:cxnSpLocks/>
          </p:cNvCxnSpPr>
          <p:nvPr/>
        </p:nvCxnSpPr>
        <p:spPr>
          <a:xfrm>
            <a:off x="4689476" y="2576940"/>
            <a:ext cx="522815" cy="728528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00D32AC-88F8-45C2-B690-D8FF9ACE6D69}"/>
              </a:ext>
            </a:extLst>
          </p:cNvPr>
          <p:cNvCxnSpPr>
            <a:cxnSpLocks/>
          </p:cNvCxnSpPr>
          <p:nvPr/>
        </p:nvCxnSpPr>
        <p:spPr>
          <a:xfrm flipV="1">
            <a:off x="3776134" y="3936235"/>
            <a:ext cx="922867" cy="423098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751EAB18-421C-487A-8455-2A1DB45ADBBA}"/>
              </a:ext>
            </a:extLst>
          </p:cNvPr>
          <p:cNvCxnSpPr>
            <a:cxnSpLocks/>
          </p:cNvCxnSpPr>
          <p:nvPr/>
        </p:nvCxnSpPr>
        <p:spPr>
          <a:xfrm flipV="1">
            <a:off x="5985931" y="4474242"/>
            <a:ext cx="0" cy="101015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BF9BAF8F-3F5F-434A-A4E4-B0C4DCC2343C}"/>
              </a:ext>
            </a:extLst>
          </p:cNvPr>
          <p:cNvCxnSpPr>
            <a:cxnSpLocks/>
          </p:cNvCxnSpPr>
          <p:nvPr/>
        </p:nvCxnSpPr>
        <p:spPr>
          <a:xfrm flipH="1" flipV="1">
            <a:off x="7459133" y="4084322"/>
            <a:ext cx="770470" cy="505104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142D85A-F893-4654-A71A-8293AB1A1AD4}"/>
              </a:ext>
            </a:extLst>
          </p:cNvPr>
          <p:cNvCxnSpPr>
            <a:cxnSpLocks/>
          </p:cNvCxnSpPr>
          <p:nvPr/>
        </p:nvCxnSpPr>
        <p:spPr>
          <a:xfrm flipH="1">
            <a:off x="7213604" y="2645659"/>
            <a:ext cx="516461" cy="66118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A817B593-8062-4E69-A989-23161CEBEA4A}"/>
              </a:ext>
            </a:extLst>
          </p:cNvPr>
          <p:cNvCxnSpPr>
            <a:cxnSpLocks/>
          </p:cNvCxnSpPr>
          <p:nvPr/>
        </p:nvCxnSpPr>
        <p:spPr>
          <a:xfrm>
            <a:off x="6265332" y="4474241"/>
            <a:ext cx="0" cy="1077948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8402D56B-34A0-46DD-A62D-321D310D2131}"/>
              </a:ext>
            </a:extLst>
          </p:cNvPr>
          <p:cNvCxnSpPr>
            <a:cxnSpLocks/>
          </p:cNvCxnSpPr>
          <p:nvPr/>
        </p:nvCxnSpPr>
        <p:spPr>
          <a:xfrm>
            <a:off x="7620000" y="3913775"/>
            <a:ext cx="728134" cy="517071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F3B173D8-E92A-44E3-80FD-B5A3270DD495}"/>
              </a:ext>
            </a:extLst>
          </p:cNvPr>
          <p:cNvCxnSpPr>
            <a:cxnSpLocks/>
          </p:cNvCxnSpPr>
          <p:nvPr/>
        </p:nvCxnSpPr>
        <p:spPr>
          <a:xfrm flipV="1">
            <a:off x="7052733" y="2577813"/>
            <a:ext cx="480889" cy="604792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73FE911D-E881-4EA6-9D81-75557D5DF223}"/>
              </a:ext>
            </a:extLst>
          </p:cNvPr>
          <p:cNvCxnSpPr>
            <a:cxnSpLocks/>
          </p:cNvCxnSpPr>
          <p:nvPr/>
        </p:nvCxnSpPr>
        <p:spPr>
          <a:xfrm flipH="1" flipV="1">
            <a:off x="4457171" y="2648584"/>
            <a:ext cx="533402" cy="725614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79F8CFE0-D789-4862-84F3-468D9797FBC2}"/>
              </a:ext>
            </a:extLst>
          </p:cNvPr>
          <p:cNvCxnSpPr>
            <a:cxnSpLocks/>
          </p:cNvCxnSpPr>
          <p:nvPr/>
        </p:nvCxnSpPr>
        <p:spPr>
          <a:xfrm flipH="1">
            <a:off x="3862918" y="4088538"/>
            <a:ext cx="954615" cy="449582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AB74F12-E2EE-4CE3-A583-0774AA5CEF5D}"/>
              </a:ext>
            </a:extLst>
          </p:cNvPr>
          <p:cNvSpPr txBox="1"/>
          <p:nvPr/>
        </p:nvSpPr>
        <p:spPr>
          <a:xfrm>
            <a:off x="7705389" y="1333585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Agent 1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4879AD-30CA-49CC-96C9-86C10467342C}"/>
              </a:ext>
            </a:extLst>
          </p:cNvPr>
          <p:cNvSpPr txBox="1"/>
          <p:nvPr/>
        </p:nvSpPr>
        <p:spPr>
          <a:xfrm>
            <a:off x="8973358" y="3936235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Agent 2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5CDF4A-82D2-4538-A7F4-3918976F4395}"/>
              </a:ext>
            </a:extLst>
          </p:cNvPr>
          <p:cNvSpPr txBox="1"/>
          <p:nvPr/>
        </p:nvSpPr>
        <p:spPr>
          <a:xfrm>
            <a:off x="3654484" y="1377619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Agent 5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212F8-16BE-45E9-9F96-7BD0E6A25307}"/>
              </a:ext>
            </a:extLst>
          </p:cNvPr>
          <p:cNvSpPr txBox="1"/>
          <p:nvPr/>
        </p:nvSpPr>
        <p:spPr>
          <a:xfrm>
            <a:off x="2377825" y="3948468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Agent 4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7164720-83AD-46C1-B953-20BDF2B92F29}"/>
              </a:ext>
            </a:extLst>
          </p:cNvPr>
          <p:cNvSpPr/>
          <p:nvPr/>
        </p:nvSpPr>
        <p:spPr>
          <a:xfrm>
            <a:off x="8498555" y="4354885"/>
            <a:ext cx="1923252" cy="707078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A0BDB9C8-E6D8-4880-93EE-0DBC94CE3785}"/>
              </a:ext>
            </a:extLst>
          </p:cNvPr>
          <p:cNvSpPr/>
          <p:nvPr/>
        </p:nvSpPr>
        <p:spPr>
          <a:xfrm>
            <a:off x="1903022" y="4367766"/>
            <a:ext cx="1923252" cy="707078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14D973DF-1A08-4738-8342-8A0D7ED46FB7}"/>
              </a:ext>
            </a:extLst>
          </p:cNvPr>
          <p:cNvSpPr/>
          <p:nvPr/>
        </p:nvSpPr>
        <p:spPr>
          <a:xfrm>
            <a:off x="7213604" y="1764987"/>
            <a:ext cx="1923252" cy="707078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E136D13D-138A-4B85-947F-AAF9B22867C6}"/>
              </a:ext>
            </a:extLst>
          </p:cNvPr>
          <p:cNvSpPr/>
          <p:nvPr/>
        </p:nvSpPr>
        <p:spPr>
          <a:xfrm>
            <a:off x="3193391" y="1764987"/>
            <a:ext cx="1923252" cy="707078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F97A50-D3BC-47F6-BFA5-0480D747830A}"/>
              </a:ext>
            </a:extLst>
          </p:cNvPr>
          <p:cNvSpPr txBox="1"/>
          <p:nvPr/>
        </p:nvSpPr>
        <p:spPr>
          <a:xfrm>
            <a:off x="5657723" y="6281043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Agent 3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70D9147-BF32-4F23-B56E-B32B5195ED54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</a:t>
            </a:r>
            <a:r>
              <a:rPr lang="ko-KR" altLang="en-US" sz="4400" dirty="0">
                <a:solidFill>
                  <a:prstClr val="black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  <a:cs typeface="+mj-cs"/>
              </a:rPr>
              <a:t>장점 </a:t>
            </a:r>
            <a:r>
              <a:rPr lang="en-US" altLang="ko-KR" sz="4400" dirty="0">
                <a:solidFill>
                  <a:prstClr val="black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  <a:cs typeface="+mj-cs"/>
              </a:rPr>
              <a:t>#1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357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그래픽 75">
            <a:extLst>
              <a:ext uri="{FF2B5EF4-FFF2-40B4-BE49-F238E27FC236}">
                <a16:creationId xmlns:a16="http://schemas.microsoft.com/office/drawing/2014/main" id="{DA90CD16-CD40-43EC-9490-8D6772A3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3700343" y="5172199"/>
            <a:ext cx="2661211" cy="1548333"/>
          </a:xfrm>
          <a:prstGeom prst="rect">
            <a:avLst/>
          </a:prstGeom>
        </p:spPr>
      </p:pic>
      <p:pic>
        <p:nvPicPr>
          <p:cNvPr id="75" name="그래픽 74">
            <a:extLst>
              <a:ext uri="{FF2B5EF4-FFF2-40B4-BE49-F238E27FC236}">
                <a16:creationId xmlns:a16="http://schemas.microsoft.com/office/drawing/2014/main" id="{7197E9D8-76C5-4452-A48A-C4617092F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3808901" y="1670070"/>
            <a:ext cx="2661211" cy="1548333"/>
          </a:xfrm>
          <a:prstGeom prst="rect">
            <a:avLst/>
          </a:prstGeom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021F261-42BB-4BE3-87A3-90862D2D7939}"/>
              </a:ext>
            </a:extLst>
          </p:cNvPr>
          <p:cNvCxnSpPr>
            <a:cxnSpLocks/>
          </p:cNvCxnSpPr>
          <p:nvPr/>
        </p:nvCxnSpPr>
        <p:spPr>
          <a:xfrm>
            <a:off x="0" y="3318933"/>
            <a:ext cx="12192000" cy="0"/>
          </a:xfrm>
          <a:prstGeom prst="line">
            <a:avLst/>
          </a:prstGeom>
          <a:ln w="28575">
            <a:solidFill>
              <a:srgbClr val="CC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4152F23-AC95-4AFC-9238-072EE7F29CA6}"/>
              </a:ext>
            </a:extLst>
          </p:cNvPr>
          <p:cNvGrpSpPr/>
          <p:nvPr/>
        </p:nvGrpSpPr>
        <p:grpSpPr>
          <a:xfrm>
            <a:off x="4588385" y="886344"/>
            <a:ext cx="1041400" cy="1727200"/>
            <a:chOff x="3413688" y="823184"/>
            <a:chExt cx="1111885" cy="1772576"/>
          </a:xfrm>
          <a:solidFill>
            <a:srgbClr val="92D050"/>
          </a:solidFill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D0F2D145-A6A6-443D-B0BD-72A7ED584761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FCE15841-E70E-4AEA-863C-0978F0323E91}"/>
                </a:ext>
              </a:extLst>
            </p:cNvPr>
            <p:cNvSpPr/>
            <p:nvPr/>
          </p:nvSpPr>
          <p:spPr>
            <a:xfrm rot="2208028">
              <a:off x="3581639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206824D6-7A78-49B6-BB52-2B676D41FCB8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067B0BE7-6D37-4A45-B7BE-BB9E1D4F55C4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D35D0BC6-6FA5-4B6A-88D7-13D5EB26D163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EC71F70-3D8A-48C1-9028-A0E62482959A}"/>
              </a:ext>
            </a:extLst>
          </p:cNvPr>
          <p:cNvGrpSpPr/>
          <p:nvPr/>
        </p:nvGrpSpPr>
        <p:grpSpPr>
          <a:xfrm>
            <a:off x="4455377" y="4406754"/>
            <a:ext cx="1041400" cy="1727200"/>
            <a:chOff x="3413688" y="823184"/>
            <a:chExt cx="1111885" cy="1772576"/>
          </a:xfrm>
          <a:solidFill>
            <a:srgbClr val="FF9933"/>
          </a:solidFill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798E5AE-DCDA-4AEF-8342-8E096C9AD09C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D65E585B-8537-4B0C-99DB-7225E6B9A2AB}"/>
                </a:ext>
              </a:extLst>
            </p:cNvPr>
            <p:cNvSpPr/>
            <p:nvPr/>
          </p:nvSpPr>
          <p:spPr>
            <a:xfrm rot="2208028">
              <a:off x="3581638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8D436107-60A7-4EE1-960C-1F086EC22AE8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14B083D5-C2F3-44D1-B4F9-4009FF38B809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F63F83E0-6739-480F-9456-93141ECC1CCE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D68D3C7-BEDA-478F-A554-ADAD762AFEC2}"/>
              </a:ext>
            </a:extLst>
          </p:cNvPr>
          <p:cNvSpPr txBox="1"/>
          <p:nvPr/>
        </p:nvSpPr>
        <p:spPr>
          <a:xfrm>
            <a:off x="6361554" y="2147417"/>
            <a:ext cx="17652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지도자 최씨</a:t>
            </a:r>
            <a:r>
              <a:rPr lang="en-US" altLang="ko-KR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(=</a:t>
            </a:r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정답</a:t>
            </a:r>
            <a:r>
              <a:rPr lang="en-US" altLang="ko-KR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)</a:t>
            </a:r>
            <a:endParaRPr lang="ko-KR" altLang="en-US" sz="16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A28C80-FE66-473E-A4AA-774C8BC9DDCF}"/>
              </a:ext>
            </a:extLst>
          </p:cNvPr>
          <p:cNvSpPr txBox="1"/>
          <p:nvPr/>
        </p:nvSpPr>
        <p:spPr>
          <a:xfrm>
            <a:off x="155845" y="148167"/>
            <a:ext cx="32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Supervised Learning</a:t>
            </a:r>
            <a:endParaRPr lang="ko-KR" altLang="en-US" sz="24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3F7A4A-32F0-49E8-9257-5BCE6DC5608C}"/>
              </a:ext>
            </a:extLst>
          </p:cNvPr>
          <p:cNvSpPr txBox="1"/>
          <p:nvPr/>
        </p:nvSpPr>
        <p:spPr>
          <a:xfrm>
            <a:off x="155845" y="3429000"/>
            <a:ext cx="378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Reinforcement Learning</a:t>
            </a:r>
            <a:endParaRPr lang="ko-KR" altLang="en-US" sz="24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E6A71B2-C311-49AF-BBDC-9EFDA6A3A19D}"/>
              </a:ext>
            </a:extLst>
          </p:cNvPr>
          <p:cNvGrpSpPr/>
          <p:nvPr/>
        </p:nvGrpSpPr>
        <p:grpSpPr>
          <a:xfrm>
            <a:off x="6714247" y="426727"/>
            <a:ext cx="1059840" cy="1744304"/>
            <a:chOff x="3406177" y="905933"/>
            <a:chExt cx="1059840" cy="1744304"/>
          </a:xfrm>
          <a:solidFill>
            <a:srgbClr val="006699"/>
          </a:solidFill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EA4527DD-7FE4-4437-A9C1-40CB1C0BB3EC}"/>
                </a:ext>
              </a:extLst>
            </p:cNvPr>
            <p:cNvSpPr/>
            <p:nvPr/>
          </p:nvSpPr>
          <p:spPr>
            <a:xfrm>
              <a:off x="3742267" y="905933"/>
              <a:ext cx="396497" cy="3964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414564E4-2E6E-47CC-A21C-C3193EA2A956}"/>
                </a:ext>
              </a:extLst>
            </p:cNvPr>
            <p:cNvSpPr/>
            <p:nvPr/>
          </p:nvSpPr>
          <p:spPr>
            <a:xfrm>
              <a:off x="3742267" y="1344633"/>
              <a:ext cx="396497" cy="7453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70390DF9-D965-4A6D-9D73-32113E646461}"/>
                </a:ext>
              </a:extLst>
            </p:cNvPr>
            <p:cNvSpPr/>
            <p:nvPr/>
          </p:nvSpPr>
          <p:spPr>
            <a:xfrm rot="1342666">
              <a:off x="3625495" y="1940289"/>
              <a:ext cx="233544" cy="7099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17C4A79-A39A-48D7-AB96-0CFD019BD286}"/>
                </a:ext>
              </a:extLst>
            </p:cNvPr>
            <p:cNvSpPr/>
            <p:nvPr/>
          </p:nvSpPr>
          <p:spPr>
            <a:xfrm rot="20060937">
              <a:off x="4056928" y="1938130"/>
              <a:ext cx="233544" cy="7099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B371E25D-1909-41BF-9154-F1585F95F9D0}"/>
                </a:ext>
              </a:extLst>
            </p:cNvPr>
            <p:cNvSpPr/>
            <p:nvPr/>
          </p:nvSpPr>
          <p:spPr>
            <a:xfrm rot="3117479">
              <a:off x="3559218" y="1327870"/>
              <a:ext cx="174208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9F843927-9052-4FFD-AA9A-64D2194A0134}"/>
                </a:ext>
              </a:extLst>
            </p:cNvPr>
            <p:cNvSpPr/>
            <p:nvPr/>
          </p:nvSpPr>
          <p:spPr>
            <a:xfrm rot="18369392">
              <a:off x="3654780" y="1599369"/>
              <a:ext cx="147347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95284F2A-439B-4D53-8D84-C3C91BD0DD50}"/>
                </a:ext>
              </a:extLst>
            </p:cNvPr>
            <p:cNvSpPr/>
            <p:nvPr/>
          </p:nvSpPr>
          <p:spPr>
            <a:xfrm rot="18578942">
              <a:off x="4138769" y="1333218"/>
              <a:ext cx="174208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7548A53A-C854-47AD-A825-51B85F2F107A}"/>
                </a:ext>
              </a:extLst>
            </p:cNvPr>
            <p:cNvSpPr/>
            <p:nvPr/>
          </p:nvSpPr>
          <p:spPr>
            <a:xfrm rot="2894524">
              <a:off x="4148387" y="1562836"/>
              <a:ext cx="147347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D33147-0CBB-431D-8806-6DAEBE2792C0}"/>
              </a:ext>
            </a:extLst>
          </p:cNvPr>
          <p:cNvSpPr txBox="1"/>
          <p:nvPr/>
        </p:nvSpPr>
        <p:spPr>
          <a:xfrm>
            <a:off x="4534682" y="832093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유씨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727430-CFD6-451B-A75E-10561B23244C}"/>
              </a:ext>
            </a:extLst>
          </p:cNvPr>
          <p:cNvSpPr txBox="1"/>
          <p:nvPr/>
        </p:nvSpPr>
        <p:spPr>
          <a:xfrm>
            <a:off x="4426124" y="4375116"/>
            <a:ext cx="54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이씨</a:t>
            </a:r>
          </a:p>
        </p:txBody>
      </p:sp>
    </p:spTree>
    <p:extLst>
      <p:ext uri="{BB962C8B-B14F-4D97-AF65-F5344CB8AC3E}">
        <p14:creationId xmlns:p14="http://schemas.microsoft.com/office/powerpoint/2010/main" val="2421149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524B44-F527-4563-805F-88559624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ko-KR" altLang="en-US" dirty="0"/>
              <a:t>자가</a:t>
            </a:r>
            <a:r>
              <a:rPr lang="en-US" altLang="ko-KR" dirty="0"/>
              <a:t> </a:t>
            </a:r>
            <a:r>
              <a:rPr lang="ko-KR" altLang="en-US" dirty="0"/>
              <a:t>학습</a:t>
            </a:r>
            <a:r>
              <a:rPr lang="en-US" altLang="ko-KR" dirty="0"/>
              <a:t>(Self-learning)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039386E-5EE9-48EC-B08F-AE15D254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55532" y="2429539"/>
            <a:ext cx="6080935" cy="330159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7E061A6-303B-490E-84B6-2A73CCB88E44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</a:t>
            </a:r>
            <a:r>
              <a:rPr lang="ko-KR" altLang="en-US" sz="4400" dirty="0">
                <a:solidFill>
                  <a:prstClr val="black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  <a:cs typeface="+mj-cs"/>
              </a:rPr>
              <a:t>장점 </a:t>
            </a:r>
            <a:r>
              <a:rPr lang="en-US" altLang="ko-KR" sz="4400" dirty="0">
                <a:solidFill>
                  <a:prstClr val="black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  <a:cs typeface="+mj-cs"/>
              </a:rPr>
              <a:t>#2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7655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CBE837-CEE3-4BFC-BCC6-03640E2E5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5127"/>
            <a:ext cx="10515600" cy="3181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000" dirty="0"/>
              <a:t>Thank you for listening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5555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EEE80019-AE9F-4243-92EF-77B2ABE911C7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 (</a:t>
            </a:r>
            <a:r>
              <a:rPr lang="ko-KR" altLang="en-US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유씨</a:t>
            </a:r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)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52" name="그래픽 51">
            <a:extLst>
              <a:ext uri="{FF2B5EF4-FFF2-40B4-BE49-F238E27FC236}">
                <a16:creationId xmlns:a16="http://schemas.microsoft.com/office/drawing/2014/main" id="{16A4B1C8-B58F-4A4F-950E-6EFA0C52B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1124019" y="4193462"/>
            <a:ext cx="2661211" cy="1548333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EA6D7A36-5D0C-47E8-AC35-22BE82B34317}"/>
              </a:ext>
            </a:extLst>
          </p:cNvPr>
          <p:cNvGrpSpPr/>
          <p:nvPr/>
        </p:nvGrpSpPr>
        <p:grpSpPr>
          <a:xfrm>
            <a:off x="1903503" y="3409736"/>
            <a:ext cx="1041400" cy="1727200"/>
            <a:chOff x="3413688" y="823184"/>
            <a:chExt cx="1111885" cy="1772576"/>
          </a:xfrm>
          <a:solidFill>
            <a:srgbClr val="92D050"/>
          </a:solidFill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4EA2779F-0568-4D15-B1CC-51571068CABA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A1D2039C-6F95-414B-8C26-DE0063C0A0BD}"/>
                </a:ext>
              </a:extLst>
            </p:cNvPr>
            <p:cNvSpPr/>
            <p:nvPr/>
          </p:nvSpPr>
          <p:spPr>
            <a:xfrm rot="2208028">
              <a:off x="3581639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83958F42-C344-4173-AE3C-2CE8D7AB8651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A7BA75B5-86DF-4A43-A792-CCA06BEE9495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5C2DCBF1-B7AA-46C6-91C8-0799C983D32C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5ECA253-0814-44D5-A63F-C70DE309473D}"/>
              </a:ext>
            </a:extLst>
          </p:cNvPr>
          <p:cNvSpPr txBox="1"/>
          <p:nvPr/>
        </p:nvSpPr>
        <p:spPr>
          <a:xfrm>
            <a:off x="3676672" y="4653495"/>
            <a:ext cx="177484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지도자 최씨</a:t>
            </a:r>
            <a:r>
              <a:rPr lang="en-US" altLang="ko-KR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(=</a:t>
            </a:r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정답</a:t>
            </a:r>
            <a:r>
              <a:rPr lang="en-US" altLang="ko-KR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)</a:t>
            </a:r>
            <a:endParaRPr lang="ko-KR" altLang="en-US" sz="16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7C7CBD68-F772-4A56-899B-CFE43DEEF2F1}"/>
              </a:ext>
            </a:extLst>
          </p:cNvPr>
          <p:cNvGrpSpPr/>
          <p:nvPr/>
        </p:nvGrpSpPr>
        <p:grpSpPr>
          <a:xfrm>
            <a:off x="4027843" y="2950119"/>
            <a:ext cx="1059840" cy="1744304"/>
            <a:chOff x="3406177" y="905933"/>
            <a:chExt cx="1059840" cy="1744304"/>
          </a:xfrm>
          <a:solidFill>
            <a:srgbClr val="006699"/>
          </a:solidFill>
        </p:grpSpPr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AE843C5E-7016-4EB1-A443-8FB6E0930A08}"/>
                </a:ext>
              </a:extLst>
            </p:cNvPr>
            <p:cNvSpPr/>
            <p:nvPr/>
          </p:nvSpPr>
          <p:spPr>
            <a:xfrm>
              <a:off x="3742267" y="905933"/>
              <a:ext cx="396497" cy="3964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27BCE7A8-27D1-4D00-91CD-CAEBFEDB979D}"/>
                </a:ext>
              </a:extLst>
            </p:cNvPr>
            <p:cNvSpPr/>
            <p:nvPr/>
          </p:nvSpPr>
          <p:spPr>
            <a:xfrm>
              <a:off x="3742267" y="1344633"/>
              <a:ext cx="396497" cy="7453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3" name="사각형: 둥근 모서리 62">
              <a:extLst>
                <a:ext uri="{FF2B5EF4-FFF2-40B4-BE49-F238E27FC236}">
                  <a16:creationId xmlns:a16="http://schemas.microsoft.com/office/drawing/2014/main" id="{5DDB914E-9FB0-469F-AE01-2297E5AAA5B0}"/>
                </a:ext>
              </a:extLst>
            </p:cNvPr>
            <p:cNvSpPr/>
            <p:nvPr/>
          </p:nvSpPr>
          <p:spPr>
            <a:xfrm rot="1342666">
              <a:off x="3625495" y="1940289"/>
              <a:ext cx="233544" cy="7099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B675E16E-25C9-4FBD-91ED-300E7B336FC0}"/>
                </a:ext>
              </a:extLst>
            </p:cNvPr>
            <p:cNvSpPr/>
            <p:nvPr/>
          </p:nvSpPr>
          <p:spPr>
            <a:xfrm rot="20060937">
              <a:off x="4056928" y="1938130"/>
              <a:ext cx="233544" cy="7099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61DE6493-956C-43BC-B6A1-221331312A16}"/>
                </a:ext>
              </a:extLst>
            </p:cNvPr>
            <p:cNvSpPr/>
            <p:nvPr/>
          </p:nvSpPr>
          <p:spPr>
            <a:xfrm rot="3117479">
              <a:off x="3559218" y="1327870"/>
              <a:ext cx="174208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id="{7B079455-A696-46AA-A6B1-0C966085122E}"/>
                </a:ext>
              </a:extLst>
            </p:cNvPr>
            <p:cNvSpPr/>
            <p:nvPr/>
          </p:nvSpPr>
          <p:spPr>
            <a:xfrm rot="18369392">
              <a:off x="3654780" y="1599369"/>
              <a:ext cx="147347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7" name="사각형: 둥근 모서리 66">
              <a:extLst>
                <a:ext uri="{FF2B5EF4-FFF2-40B4-BE49-F238E27FC236}">
                  <a16:creationId xmlns:a16="http://schemas.microsoft.com/office/drawing/2014/main" id="{A81405FC-16DE-47A2-8AF1-B10F822D378A}"/>
                </a:ext>
              </a:extLst>
            </p:cNvPr>
            <p:cNvSpPr/>
            <p:nvPr/>
          </p:nvSpPr>
          <p:spPr>
            <a:xfrm rot="18578942">
              <a:off x="4138769" y="1333218"/>
              <a:ext cx="174208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8C855F21-C7B6-4DC6-A2C4-D525F5C187A1}"/>
                </a:ext>
              </a:extLst>
            </p:cNvPr>
            <p:cNvSpPr/>
            <p:nvPr/>
          </p:nvSpPr>
          <p:spPr>
            <a:xfrm rot="2894524">
              <a:off x="4148387" y="1562836"/>
              <a:ext cx="147347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41F6A61-9F4E-47FA-B38A-FF9475303F1E}"/>
              </a:ext>
            </a:extLst>
          </p:cNvPr>
          <p:cNvSpPr txBox="1"/>
          <p:nvPr/>
        </p:nvSpPr>
        <p:spPr>
          <a:xfrm>
            <a:off x="1849800" y="3355485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유씨</a:t>
            </a:r>
          </a:p>
        </p:txBody>
      </p:sp>
      <p:sp>
        <p:nvSpPr>
          <p:cNvPr id="70" name="말풍선: 모서리가 둥근 사각형 69">
            <a:extLst>
              <a:ext uri="{FF2B5EF4-FFF2-40B4-BE49-F238E27FC236}">
                <a16:creationId xmlns:a16="http://schemas.microsoft.com/office/drawing/2014/main" id="{C13BFFCA-8359-456C-9882-BB9783DEF19D}"/>
              </a:ext>
            </a:extLst>
          </p:cNvPr>
          <p:cNvSpPr/>
          <p:nvPr/>
        </p:nvSpPr>
        <p:spPr>
          <a:xfrm>
            <a:off x="5738088" y="2767307"/>
            <a:ext cx="4917233" cy="1790663"/>
          </a:xfrm>
          <a:prstGeom prst="wedgeRoundRectCallout">
            <a:avLst>
              <a:gd name="adj1" fmla="val -60057"/>
              <a:gd name="adj2" fmla="val -6622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graphicFrame>
        <p:nvGraphicFramePr>
          <p:cNvPr id="71" name="표 70">
            <a:extLst>
              <a:ext uri="{FF2B5EF4-FFF2-40B4-BE49-F238E27FC236}">
                <a16:creationId xmlns:a16="http://schemas.microsoft.com/office/drawing/2014/main" id="{E9AD4832-DF3A-4E9C-B670-D9BCE3CC2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544840"/>
              </p:ext>
            </p:extLst>
          </p:nvPr>
        </p:nvGraphicFramePr>
        <p:xfrm>
          <a:off x="6030374" y="2954554"/>
          <a:ext cx="4435758" cy="145914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217879">
                  <a:extLst>
                    <a:ext uri="{9D8B030D-6E8A-4147-A177-3AD203B41FA5}">
                      <a16:colId xmlns:a16="http://schemas.microsoft.com/office/drawing/2014/main" val="2052309131"/>
                    </a:ext>
                  </a:extLst>
                </a:gridCol>
                <a:gridCol w="2217879">
                  <a:extLst>
                    <a:ext uri="{9D8B030D-6E8A-4147-A177-3AD203B41FA5}">
                      <a16:colId xmlns:a16="http://schemas.microsoft.com/office/drawing/2014/main" val="2358162399"/>
                    </a:ext>
                  </a:extLst>
                </a:gridCol>
              </a:tblGrid>
              <a:tr h="364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상황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정답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185510"/>
                  </a:ext>
                </a:extLst>
              </a:tr>
              <a:tr h="364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균형 잡기가 어렵다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속도를 빠르게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180842"/>
                  </a:ext>
                </a:extLst>
              </a:tr>
              <a:tr h="364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오르막길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기어를 가볍게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774564"/>
                  </a:ext>
                </a:extLst>
              </a:tr>
              <a:tr h="364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장애물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브레이크</a:t>
                      </a:r>
                    </a:p>
                  </a:txBody>
                  <a:tcPr marL="89947" marR="89947" marT="44974" marB="449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018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04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76310AD5-7CD2-4EC6-A099-276A79C085AB}"/>
              </a:ext>
            </a:extLst>
          </p:cNvPr>
          <p:cNvSpPr/>
          <p:nvPr/>
        </p:nvSpPr>
        <p:spPr>
          <a:xfrm>
            <a:off x="2362941" y="1506444"/>
            <a:ext cx="3011492" cy="1433132"/>
          </a:xfrm>
          <a:prstGeom prst="wedgeRoundRectCallou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속도를 너무 느리게 하면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중심 잡기가 힘들구나</a:t>
            </a:r>
          </a:p>
        </p:txBody>
      </p:sp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2C73001D-1B1F-4A04-BB24-F4F978A6CDE3}"/>
              </a:ext>
            </a:extLst>
          </p:cNvPr>
          <p:cNvSpPr/>
          <p:nvPr/>
        </p:nvSpPr>
        <p:spPr>
          <a:xfrm>
            <a:off x="5570376" y="1506444"/>
            <a:ext cx="2920482" cy="1433132"/>
          </a:xfrm>
          <a:prstGeom prst="wedgeRoundRectCallou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오르막길에서는 기어를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낮추는게 좋구나</a:t>
            </a:r>
          </a:p>
        </p:txBody>
      </p:sp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09A08BD2-A116-4598-A88C-68EF36D72017}"/>
              </a:ext>
            </a:extLst>
          </p:cNvPr>
          <p:cNvSpPr/>
          <p:nvPr/>
        </p:nvSpPr>
        <p:spPr>
          <a:xfrm>
            <a:off x="8686801" y="1506444"/>
            <a:ext cx="2920482" cy="1433132"/>
          </a:xfrm>
          <a:prstGeom prst="wedgeRoundRectCallou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장애물이 있으면 </a:t>
            </a:r>
            <a:endParaRPr lang="en-US" altLang="ko-KR" dirty="0">
              <a:solidFill>
                <a:schemeClr val="tx1"/>
              </a:solidFill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브레이크를 밟아야 하는구나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EE80019-AE9F-4243-92EF-77B2ABE911C7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 (</a:t>
            </a:r>
            <a:r>
              <a:rPr lang="ko-KR" altLang="en-US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유씨</a:t>
            </a:r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)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32" name="그래픽 31">
            <a:extLst>
              <a:ext uri="{FF2B5EF4-FFF2-40B4-BE49-F238E27FC236}">
                <a16:creationId xmlns:a16="http://schemas.microsoft.com/office/drawing/2014/main" id="{5B53E178-CFE6-42AB-B577-1C773B6A5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1124019" y="4193462"/>
            <a:ext cx="2661211" cy="1548333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C8E6D02B-FAB6-4E7B-9038-B554BA5BA10D}"/>
              </a:ext>
            </a:extLst>
          </p:cNvPr>
          <p:cNvGrpSpPr/>
          <p:nvPr/>
        </p:nvGrpSpPr>
        <p:grpSpPr>
          <a:xfrm>
            <a:off x="1903503" y="3409736"/>
            <a:ext cx="1041400" cy="1727200"/>
            <a:chOff x="3413688" y="823184"/>
            <a:chExt cx="1111885" cy="1772576"/>
          </a:xfrm>
          <a:solidFill>
            <a:srgbClr val="92D050"/>
          </a:solidFill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C0F4F7D1-0F1A-4F3C-B008-54B9261506E6}"/>
                </a:ext>
              </a:extLst>
            </p:cNvPr>
            <p:cNvSpPr/>
            <p:nvPr/>
          </p:nvSpPr>
          <p:spPr>
            <a:xfrm>
              <a:off x="3973564" y="823184"/>
              <a:ext cx="423333" cy="4233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901E4D03-9F8F-476E-A41E-3D83EE542D91}"/>
                </a:ext>
              </a:extLst>
            </p:cNvPr>
            <p:cNvSpPr/>
            <p:nvPr/>
          </p:nvSpPr>
          <p:spPr>
            <a:xfrm rot="2208028">
              <a:off x="3581639" y="1248245"/>
              <a:ext cx="457867" cy="731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3DA6E50E-CEEF-4B60-A895-B8314949F5B5}"/>
                </a:ext>
              </a:extLst>
            </p:cNvPr>
            <p:cNvSpPr/>
            <p:nvPr/>
          </p:nvSpPr>
          <p:spPr>
            <a:xfrm rot="18467700">
              <a:off x="3639887" y="1532068"/>
              <a:ext cx="264612" cy="7170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D96B8456-DB3B-4498-AB9C-A780AE399BB8}"/>
                </a:ext>
              </a:extLst>
            </p:cNvPr>
            <p:cNvSpPr/>
            <p:nvPr/>
          </p:nvSpPr>
          <p:spPr>
            <a:xfrm>
              <a:off x="3925951" y="2001584"/>
              <a:ext cx="210618" cy="5941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5C1C31DE-8F0E-4A50-A9A1-69AD4222584C}"/>
                </a:ext>
              </a:extLst>
            </p:cNvPr>
            <p:cNvSpPr/>
            <p:nvPr/>
          </p:nvSpPr>
          <p:spPr>
            <a:xfrm rot="18476795">
              <a:off x="4026659" y="1078580"/>
              <a:ext cx="199751" cy="798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EA365F9-DA3B-4583-AE28-AA75BC6197DE}"/>
              </a:ext>
            </a:extLst>
          </p:cNvPr>
          <p:cNvSpPr txBox="1"/>
          <p:nvPr/>
        </p:nvSpPr>
        <p:spPr>
          <a:xfrm>
            <a:off x="3676672" y="4670809"/>
            <a:ext cx="177484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지도자 최씨</a:t>
            </a:r>
            <a:r>
              <a:rPr lang="en-US" altLang="ko-KR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(=</a:t>
            </a:r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정답</a:t>
            </a:r>
            <a:r>
              <a:rPr lang="en-US" altLang="ko-KR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)</a:t>
            </a:r>
            <a:endParaRPr lang="ko-KR" altLang="en-US" sz="1600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3295FC5B-D971-484D-90CD-B1712DDEBA83}"/>
              </a:ext>
            </a:extLst>
          </p:cNvPr>
          <p:cNvGrpSpPr/>
          <p:nvPr/>
        </p:nvGrpSpPr>
        <p:grpSpPr>
          <a:xfrm>
            <a:off x="4029365" y="2950119"/>
            <a:ext cx="1059840" cy="1744304"/>
            <a:chOff x="3406177" y="905933"/>
            <a:chExt cx="1059840" cy="1744304"/>
          </a:xfrm>
          <a:solidFill>
            <a:srgbClr val="006699"/>
          </a:solidFill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9BF8A62C-14CD-44AC-BBE1-C2D682FAD903}"/>
                </a:ext>
              </a:extLst>
            </p:cNvPr>
            <p:cNvSpPr/>
            <p:nvPr/>
          </p:nvSpPr>
          <p:spPr>
            <a:xfrm>
              <a:off x="3742267" y="905933"/>
              <a:ext cx="396497" cy="3964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EF1CCB71-8EB8-485F-AB8F-B747F4B7512C}"/>
                </a:ext>
              </a:extLst>
            </p:cNvPr>
            <p:cNvSpPr/>
            <p:nvPr/>
          </p:nvSpPr>
          <p:spPr>
            <a:xfrm>
              <a:off x="3742267" y="1344633"/>
              <a:ext cx="396497" cy="7453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86972142-D486-413D-B524-E9F12FE0952B}"/>
                </a:ext>
              </a:extLst>
            </p:cNvPr>
            <p:cNvSpPr/>
            <p:nvPr/>
          </p:nvSpPr>
          <p:spPr>
            <a:xfrm rot="1342666">
              <a:off x="3625495" y="1940289"/>
              <a:ext cx="233544" cy="7099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D3B20112-D299-46C5-8C30-D1C6D22A328A}"/>
                </a:ext>
              </a:extLst>
            </p:cNvPr>
            <p:cNvSpPr/>
            <p:nvPr/>
          </p:nvSpPr>
          <p:spPr>
            <a:xfrm rot="20060937">
              <a:off x="4056928" y="1938130"/>
              <a:ext cx="233544" cy="7099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C3586E5C-CD7A-48B5-9F28-822412A8AB68}"/>
                </a:ext>
              </a:extLst>
            </p:cNvPr>
            <p:cNvSpPr/>
            <p:nvPr/>
          </p:nvSpPr>
          <p:spPr>
            <a:xfrm rot="3117479">
              <a:off x="3559218" y="1327870"/>
              <a:ext cx="174208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1B90848A-68E1-4FAC-B4C7-7D684704F351}"/>
                </a:ext>
              </a:extLst>
            </p:cNvPr>
            <p:cNvSpPr/>
            <p:nvPr/>
          </p:nvSpPr>
          <p:spPr>
            <a:xfrm rot="18369392">
              <a:off x="3654780" y="1599369"/>
              <a:ext cx="147347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D8666A43-CE0E-4C68-8AD1-0F835B508D2C}"/>
                </a:ext>
              </a:extLst>
            </p:cNvPr>
            <p:cNvSpPr/>
            <p:nvPr/>
          </p:nvSpPr>
          <p:spPr>
            <a:xfrm rot="18578942">
              <a:off x="4138769" y="1333218"/>
              <a:ext cx="174208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D17A0BB8-0F97-4ACD-8256-77E55348362D}"/>
                </a:ext>
              </a:extLst>
            </p:cNvPr>
            <p:cNvSpPr/>
            <p:nvPr/>
          </p:nvSpPr>
          <p:spPr>
            <a:xfrm rot="2894524">
              <a:off x="4148387" y="1562836"/>
              <a:ext cx="147347" cy="4802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BA465AC-D9C7-49AA-878E-6046964E2A57}"/>
              </a:ext>
            </a:extLst>
          </p:cNvPr>
          <p:cNvSpPr txBox="1"/>
          <p:nvPr/>
        </p:nvSpPr>
        <p:spPr>
          <a:xfrm>
            <a:off x="1849800" y="3355485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유씨</a:t>
            </a:r>
          </a:p>
        </p:txBody>
      </p:sp>
    </p:spTree>
    <p:extLst>
      <p:ext uri="{BB962C8B-B14F-4D97-AF65-F5344CB8AC3E}">
        <p14:creationId xmlns:p14="http://schemas.microsoft.com/office/powerpoint/2010/main" val="178732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866FE44-5585-4962-B3CA-8570CB311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48218" y="2162040"/>
            <a:ext cx="2826352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6A70191-E70D-4E34-9D2F-C98CAFCDC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35804" y="2157013"/>
            <a:ext cx="2808002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C6127B7-C8D9-4221-8A5F-20ECADDC1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7334" y="4499263"/>
            <a:ext cx="2808002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AB3A528-4B31-4273-8D71-532A6C1E8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66570" y="4499263"/>
            <a:ext cx="2808000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BBE2287-7B75-4206-B3A9-B65B7EF92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735805" y="4499263"/>
            <a:ext cx="2809277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17211F-B535-46D9-A904-A3ACB3647472}"/>
              </a:ext>
            </a:extLst>
          </p:cNvPr>
          <p:cNvSpPr txBox="1"/>
          <p:nvPr/>
        </p:nvSpPr>
        <p:spPr>
          <a:xfrm>
            <a:off x="690641" y="1497891"/>
            <a:ext cx="882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&lt;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예시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&gt; 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사진이 주어지면</a:t>
            </a:r>
            <a:r>
              <a:rPr lang="en-US" altLang="ko-KR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 </a:t>
            </a:r>
            <a:r>
              <a:rPr lang="ko-KR" altLang="en-US" dirty="0">
                <a:latin typeface="한컴 말랑말랑 Bold" panose="020F0803000000000000" pitchFamily="34" charset="-127"/>
                <a:ea typeface="한컴 말랑말랑 Bold" panose="020F0803000000000000" pitchFamily="34" charset="-127"/>
              </a:rPr>
              <a:t>해당 사진이 개인지 고양이인지를 출력하는 예측 모델을 학습하는 것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9B23A57B-0C9B-40DA-B257-4525357B5B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97333" y="2182846"/>
            <a:ext cx="2808000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오른쪽 중괄호 29">
            <a:extLst>
              <a:ext uri="{FF2B5EF4-FFF2-40B4-BE49-F238E27FC236}">
                <a16:creationId xmlns:a16="http://schemas.microsoft.com/office/drawing/2014/main" id="{6C3308EA-B847-4379-B68A-B0A46319CBF2}"/>
              </a:ext>
            </a:extLst>
          </p:cNvPr>
          <p:cNvSpPr/>
          <p:nvPr/>
        </p:nvSpPr>
        <p:spPr>
          <a:xfrm>
            <a:off x="9767866" y="2399915"/>
            <a:ext cx="506155" cy="3610946"/>
          </a:xfrm>
          <a:prstGeom prst="rightBrace">
            <a:avLst>
              <a:gd name="adj1" fmla="val 8473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9CC999-61A0-425E-A46B-03A48218950A}"/>
              </a:ext>
            </a:extLst>
          </p:cNvPr>
          <p:cNvSpPr txBox="1"/>
          <p:nvPr/>
        </p:nvSpPr>
        <p:spPr>
          <a:xfrm>
            <a:off x="10346751" y="4005333"/>
            <a:ext cx="1845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Training</a:t>
            </a:r>
            <a:r>
              <a:rPr lang="ko-KR" altLang="en-US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</a:t>
            </a:r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Data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E40D144-99DA-4CD2-A406-EC05C5F385BF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8BA11-B7F6-4D54-8C7B-22F6E175B9F6}"/>
              </a:ext>
            </a:extLst>
          </p:cNvPr>
          <p:cNvSpPr txBox="1"/>
          <p:nvPr/>
        </p:nvSpPr>
        <p:spPr>
          <a:xfrm>
            <a:off x="1656764" y="404709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Dog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BBB23-ADDF-4030-B52A-444CA2C7EFD1}"/>
              </a:ext>
            </a:extLst>
          </p:cNvPr>
          <p:cNvSpPr txBox="1"/>
          <p:nvPr/>
        </p:nvSpPr>
        <p:spPr>
          <a:xfrm>
            <a:off x="4725764" y="404709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Dog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0E4FBC-95C4-4FFD-B500-BB306D28093A}"/>
              </a:ext>
            </a:extLst>
          </p:cNvPr>
          <p:cNvSpPr txBox="1"/>
          <p:nvPr/>
        </p:nvSpPr>
        <p:spPr>
          <a:xfrm>
            <a:off x="7794999" y="404709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Dog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99025-0531-48FC-940D-90E0D2C50D6D}"/>
              </a:ext>
            </a:extLst>
          </p:cNvPr>
          <p:cNvSpPr txBox="1"/>
          <p:nvPr/>
        </p:nvSpPr>
        <p:spPr>
          <a:xfrm>
            <a:off x="1656764" y="6408394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Cat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E63959-9948-4189-933F-F49008CB6EC0}"/>
              </a:ext>
            </a:extLst>
          </p:cNvPr>
          <p:cNvSpPr txBox="1"/>
          <p:nvPr/>
        </p:nvSpPr>
        <p:spPr>
          <a:xfrm>
            <a:off x="4725764" y="6408394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Cat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16443B-6CA9-4238-90BE-FB0F29F11401}"/>
              </a:ext>
            </a:extLst>
          </p:cNvPr>
          <p:cNvSpPr txBox="1"/>
          <p:nvPr/>
        </p:nvSpPr>
        <p:spPr>
          <a:xfrm>
            <a:off x="7794999" y="6408394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Cat</a:t>
            </a:r>
            <a:endParaRPr lang="ko-KR" altLang="en-US" sz="20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45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4D8899-3422-49A7-8039-4289EBE73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기준</a:t>
            </a:r>
            <a:r>
              <a:rPr lang="en-US" altLang="ko-KR" dirty="0"/>
              <a:t>: </a:t>
            </a:r>
            <a:r>
              <a:rPr lang="ko-KR" altLang="en-US" dirty="0"/>
              <a:t>귀 모양</a:t>
            </a:r>
            <a:r>
              <a:rPr lang="en-US" altLang="ko-KR" dirty="0"/>
              <a:t>, </a:t>
            </a:r>
            <a:r>
              <a:rPr lang="ko-KR" altLang="en-US" dirty="0"/>
              <a:t>코 크기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이 기준을 자동으로 추출하여 학습하는 방식 </a:t>
            </a:r>
            <a:r>
              <a:rPr lang="en-US" altLang="ko-KR" dirty="0"/>
              <a:t>=&gt; Deep Learning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6F52D4C-F925-4F3F-B07D-57034B3082FC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F3F5A478-9BCB-4A67-BDF2-DEC97F0B9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812791"/>
              </p:ext>
            </p:extLst>
          </p:nvPr>
        </p:nvGraphicFramePr>
        <p:xfrm>
          <a:off x="2032000" y="2565918"/>
          <a:ext cx="8127999" cy="12847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69670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5190779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43257806"/>
                    </a:ext>
                  </a:extLst>
                </a:gridCol>
              </a:tblGrid>
              <a:tr h="424312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개 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고양이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287166"/>
                  </a:ext>
                </a:extLst>
              </a:tr>
              <a:tr h="43020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귀 모양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둥글다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뾰족하다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64973"/>
                  </a:ext>
                </a:extLst>
              </a:tr>
              <a:tr h="43020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코 크기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크다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2000" kern="1200" dirty="0">
                          <a:latin typeface="한컴 말랑말랑 Bold" panose="020F0803000000000000" pitchFamily="34" charset="-127"/>
                          <a:ea typeface="한컴 말랑말랑 Bold" panose="020F0803000000000000" pitchFamily="34" charset="-127"/>
                        </a:rPr>
                        <a:t>작다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한컴 말랑말랑 Bold" panose="020F0803000000000000" pitchFamily="34" charset="-127"/>
                        <a:ea typeface="한컴 말랑말랑 Bold" panose="020F0803000000000000" pitchFamily="34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094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13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54A38B05-C873-4BE3-8AE0-FC576325F968}"/>
              </a:ext>
            </a:extLst>
          </p:cNvPr>
          <p:cNvCxnSpPr>
            <a:cxnSpLocks/>
          </p:cNvCxnSpPr>
          <p:nvPr/>
        </p:nvCxnSpPr>
        <p:spPr>
          <a:xfrm>
            <a:off x="3445220" y="5667575"/>
            <a:ext cx="555171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ED310DA6-0D65-496E-992B-3827CB5B8911}"/>
              </a:ext>
            </a:extLst>
          </p:cNvPr>
          <p:cNvCxnSpPr>
            <a:cxnSpLocks/>
          </p:cNvCxnSpPr>
          <p:nvPr/>
        </p:nvCxnSpPr>
        <p:spPr>
          <a:xfrm flipV="1">
            <a:off x="3452326" y="1436916"/>
            <a:ext cx="0" cy="42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B48140-6227-4952-81A7-D194BE6B2AA9}"/>
              </a:ext>
            </a:extLst>
          </p:cNvPr>
          <p:cNvSpPr txBox="1"/>
          <p:nvPr/>
        </p:nvSpPr>
        <p:spPr>
          <a:xfrm>
            <a:off x="5616541" y="5667576"/>
            <a:ext cx="130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ear shape</a:t>
            </a:r>
            <a:endParaRPr lang="ko-KR" altLang="en-US" b="1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CEAC2B-4C72-44AC-B58C-108B1689EC95}"/>
              </a:ext>
            </a:extLst>
          </p:cNvPr>
          <p:cNvSpPr txBox="1"/>
          <p:nvPr/>
        </p:nvSpPr>
        <p:spPr>
          <a:xfrm rot="16200000">
            <a:off x="2330773" y="3356303"/>
            <a:ext cx="158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size of nose</a:t>
            </a:r>
            <a:endParaRPr lang="ko-KR" altLang="en-US" b="1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6ECE5-ADE9-47E1-A1E8-9791E4F8E0B3}"/>
              </a:ext>
            </a:extLst>
          </p:cNvPr>
          <p:cNvSpPr txBox="1"/>
          <p:nvPr/>
        </p:nvSpPr>
        <p:spPr>
          <a:xfrm rot="16200000">
            <a:off x="2829596" y="15271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big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2CEFF-4076-4EE5-8D58-61B7C009CDCE}"/>
              </a:ext>
            </a:extLst>
          </p:cNvPr>
          <p:cNvSpPr txBox="1"/>
          <p:nvPr/>
        </p:nvSpPr>
        <p:spPr>
          <a:xfrm rot="16200000">
            <a:off x="2735785" y="497196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small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FD90F-C214-4581-B3CA-2E0432CC117C}"/>
              </a:ext>
            </a:extLst>
          </p:cNvPr>
          <p:cNvSpPr txBox="1"/>
          <p:nvPr/>
        </p:nvSpPr>
        <p:spPr>
          <a:xfrm>
            <a:off x="8130576" y="5671948"/>
            <a:ext cx="82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sharp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43C3D5-E715-47B4-A775-C9E568936D94}"/>
              </a:ext>
            </a:extLst>
          </p:cNvPr>
          <p:cNvSpPr txBox="1"/>
          <p:nvPr/>
        </p:nvSpPr>
        <p:spPr>
          <a:xfrm>
            <a:off x="3534081" y="5667576"/>
            <a:ext cx="83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round</a:t>
            </a:r>
            <a:endParaRPr lang="ko-KR" altLang="en-US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454E6D6-7C60-488F-8C3C-7E96DAE8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10636" y="2561121"/>
            <a:ext cx="1457234" cy="96518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B61E220-524B-45F5-ACB9-18357450B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67383" y="1470036"/>
            <a:ext cx="1457234" cy="97148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E87C187-2133-419C-A166-B59917075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52934" y="1371692"/>
            <a:ext cx="1473510" cy="98234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815E9D9-6F34-48E2-B941-82B9A4E19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95146" y="3988870"/>
            <a:ext cx="1450524" cy="9670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DB97121-15F6-474C-B4EE-7F68310A1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879328" y="4649255"/>
            <a:ext cx="1476737" cy="98449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389BE68-6C22-4732-ACE2-318B6C2E70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868175" y="3466175"/>
            <a:ext cx="1448458" cy="965200"/>
          </a:xfrm>
          <a:prstGeom prst="rect">
            <a:avLst/>
          </a:prstGeom>
        </p:spPr>
      </p:pic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470C7D0B-C6C1-4CEB-8268-302DD94108D0}"/>
              </a:ext>
            </a:extLst>
          </p:cNvPr>
          <p:cNvCxnSpPr>
            <a:cxnSpLocks/>
          </p:cNvCxnSpPr>
          <p:nvPr/>
        </p:nvCxnSpPr>
        <p:spPr>
          <a:xfrm flipV="1">
            <a:off x="4411243" y="1548786"/>
            <a:ext cx="3845861" cy="408496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A0399BA-C304-4784-BF1D-87385B5FC050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39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2855A9A-17FE-4E35-8896-53A3B927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98940" y="2656185"/>
            <a:ext cx="4105948" cy="2963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DEC646B-9EBB-495E-B5FC-0971611F5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87112" y="2656186"/>
            <a:ext cx="4186414" cy="2963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08C4AB-A6C8-4269-B378-608F93334C4A}"/>
              </a:ext>
            </a:extLst>
          </p:cNvPr>
          <p:cNvSpPr txBox="1"/>
          <p:nvPr/>
        </p:nvSpPr>
        <p:spPr>
          <a:xfrm>
            <a:off x="3115924" y="5773623"/>
            <a:ext cx="781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Cat</a:t>
            </a:r>
            <a:endParaRPr lang="ko-KR" altLang="en-US" sz="28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D17793-77D0-4F82-A40C-E722542242E0}"/>
              </a:ext>
            </a:extLst>
          </p:cNvPr>
          <p:cNvSpPr txBox="1"/>
          <p:nvPr/>
        </p:nvSpPr>
        <p:spPr>
          <a:xfrm>
            <a:off x="8198629" y="5773623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Dog</a:t>
            </a:r>
            <a:endParaRPr lang="ko-KR" altLang="en-US" sz="28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19" name="오른쪽 중괄호 18">
            <a:extLst>
              <a:ext uri="{FF2B5EF4-FFF2-40B4-BE49-F238E27FC236}">
                <a16:creationId xmlns:a16="http://schemas.microsoft.com/office/drawing/2014/main" id="{125256DD-E0B0-4C55-9FA0-85EE233552C5}"/>
              </a:ext>
            </a:extLst>
          </p:cNvPr>
          <p:cNvSpPr/>
          <p:nvPr/>
        </p:nvSpPr>
        <p:spPr>
          <a:xfrm rot="16200000">
            <a:off x="5855243" y="-462867"/>
            <a:ext cx="493958" cy="5243806"/>
          </a:xfrm>
          <a:prstGeom prst="rightBrace">
            <a:avLst>
              <a:gd name="adj1" fmla="val 8473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한컴 말랑말랑 Bold" panose="020F0803000000000000" pitchFamily="34" charset="-127"/>
              <a:ea typeface="한컴 말랑말랑 Bold" panose="020F0803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D2005-C1D6-4F99-B89B-CA2BC441B624}"/>
              </a:ext>
            </a:extLst>
          </p:cNvPr>
          <p:cNvSpPr txBox="1"/>
          <p:nvPr/>
        </p:nvSpPr>
        <p:spPr>
          <a:xfrm>
            <a:off x="5302257" y="1349027"/>
            <a:ext cx="158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Test Data</a:t>
            </a:r>
            <a:endParaRPr lang="ko-KR" altLang="en-US" sz="2400" dirty="0"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F058040-16AE-457B-96C4-0240A74EBF66}"/>
              </a:ext>
            </a:extLst>
          </p:cNvPr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chemeClr val="tx1"/>
                </a:solidFill>
                <a:latin typeface="Arial Rounded MT Bold" panose="020F0704030504030204" pitchFamily="34" charset="0"/>
                <a:ea typeface="한컴 말랑말랑 Bold" panose="020F0803000000000000" pitchFamily="34" charset="-127"/>
              </a:rPr>
              <a:t> Supervised Learning</a:t>
            </a:r>
            <a:endParaRPr lang="ko-KR" altLang="en-US" sz="4000" dirty="0">
              <a:solidFill>
                <a:schemeClr val="tx1"/>
              </a:solidFill>
              <a:latin typeface="Arial Rounded MT Bold" panose="020F0704030504030204" pitchFamily="34" charset="0"/>
              <a:ea typeface="한컴 말랑말랑 Bold" panose="020F0803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3175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869</Words>
  <Application>Microsoft Office PowerPoint</Application>
  <PresentationFormat>와이드스크린</PresentationFormat>
  <Paragraphs>262</Paragraphs>
  <Slides>31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0" baseType="lpstr">
      <vt:lpstr>맑은 고딕</vt:lpstr>
      <vt:lpstr>한컴 말랑말랑 Bold</vt:lpstr>
      <vt:lpstr>Arial</vt:lpstr>
      <vt:lpstr>Arial Rounded MT Bold</vt:lpstr>
      <vt:lpstr>Cambria Math</vt:lpstr>
      <vt:lpstr>Segoe UI Semibold</vt:lpstr>
      <vt:lpstr>Symbol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65</cp:revision>
  <dcterms:created xsi:type="dcterms:W3CDTF">2024-03-24T05:36:59Z</dcterms:created>
  <dcterms:modified xsi:type="dcterms:W3CDTF">2024-04-05T09:01:07Z</dcterms:modified>
</cp:coreProperties>
</file>